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8" r:id="rId2"/>
    <p:sldId id="256" r:id="rId3"/>
    <p:sldId id="275" r:id="rId4"/>
    <p:sldId id="325" r:id="rId5"/>
    <p:sldId id="326" r:id="rId6"/>
    <p:sldId id="327" r:id="rId7"/>
    <p:sldId id="328" r:id="rId8"/>
    <p:sldId id="329" r:id="rId9"/>
    <p:sldId id="330" r:id="rId10"/>
    <p:sldId id="331" r:id="rId11"/>
    <p:sldId id="332" r:id="rId12"/>
    <p:sldId id="333" r:id="rId13"/>
    <p:sldId id="334" r:id="rId14"/>
    <p:sldId id="335" r:id="rId15"/>
    <p:sldId id="336" r:id="rId16"/>
    <p:sldId id="33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33"/>
    <a:srgbClr val="E6591A"/>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15" autoAdjust="0"/>
    <p:restoredTop sz="88757" autoAdjust="0"/>
  </p:normalViewPr>
  <p:slideViewPr>
    <p:cSldViewPr snapToGrid="0">
      <p:cViewPr varScale="1">
        <p:scale>
          <a:sx n="116" d="100"/>
          <a:sy n="116" d="100"/>
        </p:scale>
        <p:origin x="504"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E706A-1939-4855-9BE0-B8EBC98AB363}" type="datetimeFigureOut">
              <a:rPr lang="en-US" smtClean="0"/>
              <a:t>4/1/2021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5A37CE-8337-479A-AB81-C643D0AF01AD}" type="slidenum">
              <a:rPr lang="en-US" smtClean="0"/>
              <a:t>‹#›</a:t>
            </a:fld>
            <a:endParaRPr lang="en-US"/>
          </a:p>
        </p:txBody>
      </p:sp>
    </p:spTree>
    <p:extLst>
      <p:ext uri="{BB962C8B-B14F-4D97-AF65-F5344CB8AC3E}">
        <p14:creationId xmlns:p14="http://schemas.microsoft.com/office/powerpoint/2010/main" val="368496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E25A37CE-8337-479A-AB81-C643D0AF01AD}" type="slidenum">
              <a:rPr lang="en-US" smtClean="0"/>
              <a:t>3</a:t>
            </a:fld>
            <a:endParaRPr lang="en-US"/>
          </a:p>
        </p:txBody>
      </p:sp>
    </p:spTree>
    <p:extLst>
      <p:ext uri="{BB962C8B-B14F-4D97-AF65-F5344CB8AC3E}">
        <p14:creationId xmlns:p14="http://schemas.microsoft.com/office/powerpoint/2010/main" val="1549703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5A37CE-8337-479A-AB81-C643D0AF01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53163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5A37CE-8337-479A-AB81-C643D0AF01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0815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5A37CE-8337-479A-AB81-C643D0AF01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434487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5A37CE-8337-479A-AB81-C643D0AF01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1665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5A37CE-8337-479A-AB81-C643D0AF01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336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5A37CE-8337-479A-AB81-C643D0AF01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73694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5A37CE-8337-479A-AB81-C643D0AF01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72282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5A37CE-8337-479A-AB81-C643D0AF01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31416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5A37CE-8337-479A-AB81-C643D0AF01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86707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5A37CE-8337-479A-AB81-C643D0AF01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87506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5A37CE-8337-479A-AB81-C643D0AF01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99311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5A37CE-8337-479A-AB81-C643D0AF01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64281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5A37CE-8337-479A-AB81-C643D0AF01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80731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C2E065-8177-42C2-B690-304DAB79365B}" type="datetime1">
              <a:rPr lang="en-US" smtClean="0"/>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5AE94-EA89-47F1-8365-84ED0E295561}" type="slidenum">
              <a:rPr lang="en-US" smtClean="0"/>
              <a:t>‹#›</a:t>
            </a:fld>
            <a:endParaRPr lang="en-US"/>
          </a:p>
        </p:txBody>
      </p:sp>
    </p:spTree>
    <p:extLst>
      <p:ext uri="{BB962C8B-B14F-4D97-AF65-F5344CB8AC3E}">
        <p14:creationId xmlns:p14="http://schemas.microsoft.com/office/powerpoint/2010/main" val="2337568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FA8903-3CDB-43F2-88F6-E382EA957316}" type="datetime1">
              <a:rPr lang="en-US" smtClean="0"/>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5AE94-EA89-47F1-8365-84ED0E295561}" type="slidenum">
              <a:rPr lang="en-US" smtClean="0"/>
              <a:t>‹#›</a:t>
            </a:fld>
            <a:endParaRPr lang="en-US"/>
          </a:p>
        </p:txBody>
      </p:sp>
      <p:sp>
        <p:nvSpPr>
          <p:cNvPr id="7" name="Round Same Side Corner Rectangle 6"/>
          <p:cNvSpPr/>
          <p:nvPr userDrawn="1"/>
        </p:nvSpPr>
        <p:spPr>
          <a:xfrm rot="10800000">
            <a:off x="818145" y="-4"/>
            <a:ext cx="11748895" cy="1468586"/>
          </a:xfrm>
          <a:prstGeom prst="round2Same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lowchart: Alternate Process 7"/>
          <p:cNvSpPr/>
          <p:nvPr userDrawn="1"/>
        </p:nvSpPr>
        <p:spPr>
          <a:xfrm>
            <a:off x="589663" y="239562"/>
            <a:ext cx="11955263" cy="1038278"/>
          </a:xfrm>
          <a:prstGeom prst="flowChartAlternateProcess">
            <a:avLst/>
          </a:prstGeom>
          <a:solidFill>
            <a:srgbClr val="FF0000"/>
          </a:solidFill>
          <a:ln>
            <a:solidFill>
              <a:srgbClr val="FF0000"/>
            </a:solidFill>
          </a:ln>
          <a:effectLst>
            <a:outerShdw blurRad="50800" dist="38100" dir="8100000" algn="tr" rotWithShape="0">
              <a:prstClr val="black">
                <a:alpha val="40000"/>
              </a:prstClr>
            </a:outerShdw>
          </a:effectLst>
          <a:scene3d>
            <a:camera prst="orthographicFront"/>
            <a:lightRig rig="threePt" dir="t"/>
          </a:scene3d>
          <a:sp3d prstMaterial="matte"/>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2500" b="0" i="0" u="none" strike="noStrike" kern="1200" cap="none" spc="0" normalizeH="0" baseline="0" noProof="0" dirty="0">
              <a:ln w="0"/>
              <a:solidFill>
                <a:schemeClr val="bg1"/>
              </a:solidFill>
              <a:effectLst>
                <a:outerShdw blurRad="38100" dist="19050" dir="2700000" algn="tl" rotWithShape="0">
                  <a:prstClr val="black">
                    <a:alpha val="40000"/>
                  </a:prstClr>
                </a:outerShdw>
              </a:effectLst>
              <a:uLnTx/>
              <a:uFillTx/>
              <a:latin typeface="Calibri" panose="020F0502020204030204"/>
              <a:ea typeface="+mn-ea"/>
              <a:cs typeface="B Nazanin" pitchFamily="2" charset="-78"/>
            </a:endParaRPr>
          </a:p>
        </p:txBody>
      </p:sp>
      <p:pic>
        <p:nvPicPr>
          <p:cNvPr id="9" name="Picture 8">
            <a:extLst>
              <a:ext uri="{FF2B5EF4-FFF2-40B4-BE49-F238E27FC236}">
                <a16:creationId xmlns:a16="http://schemas.microsoft.com/office/drawing/2014/main" id="{6E9641DE-F82F-4AA4-8C63-B0FAFA2FF58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719" y="-6"/>
            <a:ext cx="2194738" cy="1645925"/>
          </a:xfrm>
          <a:prstGeom prst="rect">
            <a:avLst/>
          </a:prstGeom>
        </p:spPr>
      </p:pic>
    </p:spTree>
    <p:extLst>
      <p:ext uri="{BB962C8B-B14F-4D97-AF65-F5344CB8AC3E}">
        <p14:creationId xmlns:p14="http://schemas.microsoft.com/office/powerpoint/2010/main" val="2012918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AA51A-CE0E-4681-975C-E4653B1FCC5E}" type="datetime1">
              <a:rPr lang="en-US" smtClean="0"/>
              <a:t>4/1/2021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95AE94-EA89-47F1-8365-84ED0E295561}" type="slidenum">
              <a:rPr lang="en-US" smtClean="0"/>
              <a:t>‹#›</a:t>
            </a:fld>
            <a:endParaRPr lang="en-US"/>
          </a:p>
        </p:txBody>
      </p:sp>
      <p:sp>
        <p:nvSpPr>
          <p:cNvPr id="5" name="Round Same Side Corner Rectangle 4"/>
          <p:cNvSpPr/>
          <p:nvPr userDrawn="1"/>
        </p:nvSpPr>
        <p:spPr>
          <a:xfrm rot="10800000">
            <a:off x="818145" y="-4"/>
            <a:ext cx="11748895" cy="1468586"/>
          </a:xfrm>
          <a:prstGeom prst="round2Same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Flowchart: Alternate Process 5"/>
          <p:cNvSpPr/>
          <p:nvPr userDrawn="1"/>
        </p:nvSpPr>
        <p:spPr>
          <a:xfrm>
            <a:off x="589663" y="239562"/>
            <a:ext cx="11955263" cy="1038278"/>
          </a:xfrm>
          <a:prstGeom prst="flowChartAlternateProcess">
            <a:avLst/>
          </a:prstGeom>
          <a:solidFill>
            <a:srgbClr val="FF0000"/>
          </a:solidFill>
          <a:ln>
            <a:solidFill>
              <a:srgbClr val="FF0000"/>
            </a:solidFill>
          </a:ln>
          <a:effectLst>
            <a:outerShdw blurRad="50800" dist="38100" dir="8100000" algn="tr" rotWithShape="0">
              <a:prstClr val="black">
                <a:alpha val="40000"/>
              </a:prstClr>
            </a:outerShdw>
          </a:effectLst>
          <a:scene3d>
            <a:camera prst="orthographicFront"/>
            <a:lightRig rig="threePt" dir="t"/>
          </a:scene3d>
          <a:sp3d prstMaterial="matte"/>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5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36182540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B0311B-2890-4B1B-9FE3-4F174505F76F}" type="datetime1">
              <a:rPr lang="en-US" smtClean="0"/>
              <a:t>4/1/2021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95AE94-EA89-47F1-8365-84ED0E295561}" type="slidenum">
              <a:rPr lang="en-US" smtClean="0"/>
              <a:t>‹#›</a:t>
            </a:fld>
            <a:endParaRPr lang="en-US"/>
          </a:p>
        </p:txBody>
      </p:sp>
    </p:spTree>
    <p:extLst>
      <p:ext uri="{BB962C8B-B14F-4D97-AF65-F5344CB8AC3E}">
        <p14:creationId xmlns:p14="http://schemas.microsoft.com/office/powerpoint/2010/main" val="3939475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7863" y="1393372"/>
            <a:ext cx="5998502" cy="3903048"/>
          </a:xfrm>
          <a:prstGeom prst="rect">
            <a:avLst/>
          </a:prstGeom>
          <a:solidFill>
            <a:schemeClr val="accent4">
              <a:lumMod val="20000"/>
              <a:lumOff val="80000"/>
            </a:schemeClr>
          </a:solidFill>
        </p:spPr>
      </p:pic>
      <p:grpSp>
        <p:nvGrpSpPr>
          <p:cNvPr id="2" name="Group 1"/>
          <p:cNvGrpSpPr/>
          <p:nvPr/>
        </p:nvGrpSpPr>
        <p:grpSpPr>
          <a:xfrm>
            <a:off x="1" y="0"/>
            <a:ext cx="12192000" cy="6560074"/>
            <a:chOff x="1" y="0"/>
            <a:chExt cx="12192000" cy="6560074"/>
          </a:xfrm>
        </p:grpSpPr>
        <p:sp>
          <p:nvSpPr>
            <p:cNvPr id="10" name="Rectangle 9"/>
            <p:cNvSpPr/>
            <p:nvPr/>
          </p:nvSpPr>
          <p:spPr>
            <a:xfrm>
              <a:off x="1" y="5661598"/>
              <a:ext cx="12192000" cy="898476"/>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850232" y="0"/>
              <a:ext cx="9946105" cy="6449043"/>
            </a:xfrm>
            <a:prstGeom prst="corner">
              <a:avLst>
                <a:gd name="adj1" fmla="val 10724"/>
                <a:gd name="adj2" fmla="val 11240"/>
              </a:avLst>
            </a:prstGeom>
            <a:solidFill>
              <a:srgbClr val="FF0000"/>
            </a:solidFill>
            <a:ln>
              <a:solidFill>
                <a:srgbClr val="FF0000"/>
              </a:solidFill>
            </a:ln>
            <a:scene3d>
              <a:camera prst="orthographicFront"/>
              <a:lightRig rig="threeP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tx1">
                      <a:lumMod val="75000"/>
                      <a:lumOff val="25000"/>
                    </a:schemeClr>
                  </a:solidFill>
                </a:ln>
              </a:endParaRPr>
            </a:p>
          </p:txBody>
        </p:sp>
      </p:grpSp>
      <p:sp>
        <p:nvSpPr>
          <p:cNvPr id="3" name="Slide Number Placeholder 2"/>
          <p:cNvSpPr>
            <a:spLocks noGrp="1"/>
          </p:cNvSpPr>
          <p:nvPr>
            <p:ph type="sldNum" sz="quarter" idx="12"/>
          </p:nvPr>
        </p:nvSpPr>
        <p:spPr/>
        <p:txBody>
          <a:bodyPr/>
          <a:lstStyle/>
          <a:p>
            <a:fld id="{3895AE94-EA89-47F1-8365-84ED0E295561}" type="slidenum">
              <a:rPr lang="en-US" smtClean="0"/>
              <a:t>1</a:t>
            </a:fld>
            <a:endParaRPr lang="en-US"/>
          </a:p>
        </p:txBody>
      </p:sp>
      <p:sp>
        <p:nvSpPr>
          <p:cNvPr id="8" name="TextBox 7">
            <a:extLst>
              <a:ext uri="{FF2B5EF4-FFF2-40B4-BE49-F238E27FC236}">
                <a16:creationId xmlns:a16="http://schemas.microsoft.com/office/drawing/2014/main" id="{5A3478EE-1B0F-41B6-B82D-7F4420C544C7}"/>
              </a:ext>
            </a:extLst>
          </p:cNvPr>
          <p:cNvSpPr txBox="1"/>
          <p:nvPr/>
        </p:nvSpPr>
        <p:spPr>
          <a:xfrm>
            <a:off x="4233381" y="5926170"/>
            <a:ext cx="3179806"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WWW.SHAYEGAN-SEPRUN.COM</a:t>
            </a:r>
          </a:p>
        </p:txBody>
      </p:sp>
    </p:spTree>
    <p:extLst>
      <p:ext uri="{BB962C8B-B14F-4D97-AF65-F5344CB8AC3E}">
        <p14:creationId xmlns:p14="http://schemas.microsoft.com/office/powerpoint/2010/main" val="2200833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818145" y="487425"/>
            <a:ext cx="11054956" cy="665995"/>
          </a:xfrm>
          <a:prstGeom prst="rect">
            <a:avLst/>
          </a:prstGeom>
          <a:noFill/>
          <a:scene3d>
            <a:camera prst="orthographicFront"/>
            <a:lightRig rig="threePt" dir="t"/>
          </a:scene3d>
          <a:sp3d prstMaterial="matte"/>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32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Times New Roman" panose="02020603050405020304" pitchFamily="18" charset="0"/>
                <a:ea typeface="+mn-ea"/>
                <a:cs typeface="B Nazanin" pitchFamily="2" charset="-78"/>
              </a:rPr>
              <a:t>توضیحات:</a:t>
            </a:r>
          </a:p>
        </p:txBody>
      </p:sp>
      <p:sp>
        <p:nvSpPr>
          <p:cNvPr id="12" name="Rectangle 2"/>
          <p:cNvSpPr>
            <a:spLocks noChangeArrowheads="1"/>
          </p:cNvSpPr>
          <p:nvPr/>
        </p:nvSpPr>
        <p:spPr bwMode="auto">
          <a:xfrm>
            <a:off x="818146"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Rectangle 14">
            <a:extLst>
              <a:ext uri="{FF2B5EF4-FFF2-40B4-BE49-F238E27FC236}">
                <a16:creationId xmlns:a16="http://schemas.microsoft.com/office/drawing/2014/main" id="{417FD7DC-E950-4FA6-8B07-30C9EE4ABA0F}"/>
              </a:ext>
            </a:extLst>
          </p:cNvPr>
          <p:cNvSpPr/>
          <p:nvPr/>
        </p:nvSpPr>
        <p:spPr>
          <a:xfrm>
            <a:off x="1249959" y="2169022"/>
            <a:ext cx="10150857" cy="1815882"/>
          </a:xfrm>
          <a:prstGeom prst="rect">
            <a:avLst/>
          </a:prstGeom>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rPr>
              <a:t>ساختار فرم های </a:t>
            </a:r>
            <a:r>
              <a:rPr kumimoji="0" lang="fa-IR" sz="2800" b="1" i="0" u="none" strike="noStrike" kern="1200" cap="none" spc="0" normalizeH="0" baseline="0" noProof="0" dirty="0" err="1">
                <a:ln>
                  <a:noFill/>
                </a:ln>
                <a:solidFill>
                  <a:prstClr val="black"/>
                </a:solidFill>
                <a:effectLst/>
                <a:uLnTx/>
                <a:uFillTx/>
                <a:latin typeface="Calibri"/>
                <a:ea typeface="+mn-ea"/>
                <a:cs typeface="B Nazanin" pitchFamily="2" charset="-78"/>
              </a:rPr>
              <a:t>گرافیکی</a:t>
            </a:r>
            <a:r>
              <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rPr>
              <a:t> و عکس ها:</a:t>
            </a:r>
          </a:p>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rPr>
              <a:t>در مورد عکس ها نیز اینچنین است. فام رنگی غالب در یک عکس، میزان شلوغی پس زمینه و ... می تواند شخصیت عکس های مورد استفاده در یک برند را تغییر دهد.</a:t>
            </a:r>
          </a:p>
        </p:txBody>
      </p:sp>
      <p:pic>
        <p:nvPicPr>
          <p:cNvPr id="5" name="Picture 4">
            <a:extLst>
              <a:ext uri="{FF2B5EF4-FFF2-40B4-BE49-F238E27FC236}">
                <a16:creationId xmlns:a16="http://schemas.microsoft.com/office/drawing/2014/main" id="{76D65F5D-7E1E-4EE5-969B-AE55124C1A03}"/>
              </a:ext>
            </a:extLst>
          </p:cNvPr>
          <p:cNvPicPr>
            <a:picLocks noChangeAspect="1"/>
          </p:cNvPicPr>
          <p:nvPr/>
        </p:nvPicPr>
        <p:blipFill>
          <a:blip r:embed="rId3"/>
          <a:stretch>
            <a:fillRect/>
          </a:stretch>
        </p:blipFill>
        <p:spPr>
          <a:xfrm>
            <a:off x="0" y="5583826"/>
            <a:ext cx="1694835" cy="1274174"/>
          </a:xfrm>
          <a:prstGeom prst="rect">
            <a:avLst/>
          </a:prstGeom>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95AE94-EA89-47F1-8365-84ED0E29556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11948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818145" y="487425"/>
            <a:ext cx="11054956" cy="665995"/>
          </a:xfrm>
          <a:prstGeom prst="rect">
            <a:avLst/>
          </a:prstGeom>
          <a:noFill/>
          <a:scene3d>
            <a:camera prst="orthographicFront"/>
            <a:lightRig rig="threePt" dir="t"/>
          </a:scene3d>
          <a:sp3d prstMaterial="matte"/>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32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Times New Roman" panose="02020603050405020304" pitchFamily="18" charset="0"/>
                <a:ea typeface="+mn-ea"/>
                <a:cs typeface="B Nazanin" pitchFamily="2" charset="-78"/>
              </a:rPr>
              <a:t>توضیحات:</a:t>
            </a:r>
          </a:p>
        </p:txBody>
      </p:sp>
      <p:sp>
        <p:nvSpPr>
          <p:cNvPr id="12" name="Rectangle 2"/>
          <p:cNvSpPr>
            <a:spLocks noChangeArrowheads="1"/>
          </p:cNvSpPr>
          <p:nvPr/>
        </p:nvSpPr>
        <p:spPr bwMode="auto">
          <a:xfrm>
            <a:off x="818146"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Rectangle 14">
            <a:extLst>
              <a:ext uri="{FF2B5EF4-FFF2-40B4-BE49-F238E27FC236}">
                <a16:creationId xmlns:a16="http://schemas.microsoft.com/office/drawing/2014/main" id="{417FD7DC-E950-4FA6-8B07-30C9EE4ABA0F}"/>
              </a:ext>
            </a:extLst>
          </p:cNvPr>
          <p:cNvSpPr/>
          <p:nvPr/>
        </p:nvSpPr>
        <p:spPr>
          <a:xfrm>
            <a:off x="1249959" y="2169022"/>
            <a:ext cx="10150857" cy="1815882"/>
          </a:xfrm>
          <a:prstGeom prst="rect">
            <a:avLst/>
          </a:prstGeom>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rPr>
              <a:t>بافت تصویری:</a:t>
            </a:r>
          </a:p>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0" i="0" u="none" strike="noStrike" kern="1200" cap="none" spc="0" normalizeH="0" baseline="0" noProof="0" dirty="0" err="1">
                <a:ln>
                  <a:noFill/>
                </a:ln>
                <a:solidFill>
                  <a:prstClr val="black"/>
                </a:solidFill>
                <a:effectLst/>
                <a:uLnTx/>
                <a:uFillTx/>
                <a:latin typeface="Calibri"/>
                <a:ea typeface="+mn-ea"/>
                <a:cs typeface="B Nazanin" pitchFamily="2" charset="-78"/>
              </a:rPr>
              <a:t>پترن</a:t>
            </a:r>
            <a:r>
              <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rPr>
              <a:t> ها معمولا از نماد های تصویری مرتبط با برند ایجاد می شوند و عمدتا در پس زمینه ها به کار می روند..</a:t>
            </a:r>
          </a:p>
        </p:txBody>
      </p:sp>
      <p:pic>
        <p:nvPicPr>
          <p:cNvPr id="5" name="Picture 4">
            <a:extLst>
              <a:ext uri="{FF2B5EF4-FFF2-40B4-BE49-F238E27FC236}">
                <a16:creationId xmlns:a16="http://schemas.microsoft.com/office/drawing/2014/main" id="{76D65F5D-7E1E-4EE5-969B-AE55124C1A03}"/>
              </a:ext>
            </a:extLst>
          </p:cNvPr>
          <p:cNvPicPr>
            <a:picLocks noChangeAspect="1"/>
          </p:cNvPicPr>
          <p:nvPr/>
        </p:nvPicPr>
        <p:blipFill>
          <a:blip r:embed="rId3"/>
          <a:stretch>
            <a:fillRect/>
          </a:stretch>
        </p:blipFill>
        <p:spPr>
          <a:xfrm>
            <a:off x="0" y="5583826"/>
            <a:ext cx="1694835" cy="1274174"/>
          </a:xfrm>
          <a:prstGeom prst="rect">
            <a:avLst/>
          </a:prstGeom>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95AE94-EA89-47F1-8365-84ED0E29556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38711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818145" y="487425"/>
            <a:ext cx="11054956" cy="665995"/>
          </a:xfrm>
          <a:prstGeom prst="rect">
            <a:avLst/>
          </a:prstGeom>
          <a:noFill/>
          <a:scene3d>
            <a:camera prst="orthographicFront"/>
            <a:lightRig rig="threePt" dir="t"/>
          </a:scene3d>
          <a:sp3d prstMaterial="matte"/>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32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Times New Roman" panose="02020603050405020304" pitchFamily="18" charset="0"/>
                <a:ea typeface="+mn-ea"/>
                <a:cs typeface="B Nazanin" pitchFamily="2" charset="-78"/>
              </a:rPr>
              <a:t>توضیحات:</a:t>
            </a:r>
          </a:p>
        </p:txBody>
      </p:sp>
      <p:sp>
        <p:nvSpPr>
          <p:cNvPr id="12" name="Rectangle 2"/>
          <p:cNvSpPr>
            <a:spLocks noChangeArrowheads="1"/>
          </p:cNvSpPr>
          <p:nvPr/>
        </p:nvSpPr>
        <p:spPr bwMode="auto">
          <a:xfrm>
            <a:off x="818146"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Rectangle 14">
            <a:extLst>
              <a:ext uri="{FF2B5EF4-FFF2-40B4-BE49-F238E27FC236}">
                <a16:creationId xmlns:a16="http://schemas.microsoft.com/office/drawing/2014/main" id="{417FD7DC-E950-4FA6-8B07-30C9EE4ABA0F}"/>
              </a:ext>
            </a:extLst>
          </p:cNvPr>
          <p:cNvSpPr/>
          <p:nvPr/>
        </p:nvSpPr>
        <p:spPr>
          <a:xfrm>
            <a:off x="1249959" y="2169022"/>
            <a:ext cx="10150857" cy="2246769"/>
          </a:xfrm>
          <a:prstGeom prst="rect">
            <a:avLst/>
          </a:prstGeom>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rPr>
              <a:t>چگونه هویت بصری یک برند را ایجاد کنیم؟ :</a:t>
            </a:r>
          </a:p>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rPr>
              <a:t>طراحی هویت بصری، کار یک طراح گرافیک آشنا با مبانی برند سازی است. هویت بصری می بایست کاملا خلاقانه و اصولی طراحی شود، که علاوه بر زیبایی بصری برند، باعث می شود در </a:t>
            </a:r>
            <a:r>
              <a:rPr kumimoji="0" lang="fa-IR" sz="2800" b="0" i="0" u="none" strike="noStrike" kern="1200" cap="none" spc="0" normalizeH="0" baseline="0" noProof="0" dirty="0" err="1">
                <a:ln>
                  <a:noFill/>
                </a:ln>
                <a:solidFill>
                  <a:prstClr val="black"/>
                </a:solidFill>
                <a:effectLst/>
                <a:uLnTx/>
                <a:uFillTx/>
                <a:latin typeface="Calibri"/>
                <a:ea typeface="+mn-ea"/>
                <a:cs typeface="B Nazanin" pitchFamily="2" charset="-78"/>
              </a:rPr>
              <a:t>در</a:t>
            </a:r>
            <a:r>
              <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rPr>
              <a:t> رسانه های مختلف کارکرد بیشتری داشته باشد. </a:t>
            </a:r>
          </a:p>
        </p:txBody>
      </p:sp>
      <p:pic>
        <p:nvPicPr>
          <p:cNvPr id="5" name="Picture 4">
            <a:extLst>
              <a:ext uri="{FF2B5EF4-FFF2-40B4-BE49-F238E27FC236}">
                <a16:creationId xmlns:a16="http://schemas.microsoft.com/office/drawing/2014/main" id="{76D65F5D-7E1E-4EE5-969B-AE55124C1A03}"/>
              </a:ext>
            </a:extLst>
          </p:cNvPr>
          <p:cNvPicPr>
            <a:picLocks noChangeAspect="1"/>
          </p:cNvPicPr>
          <p:nvPr/>
        </p:nvPicPr>
        <p:blipFill>
          <a:blip r:embed="rId3"/>
          <a:stretch>
            <a:fillRect/>
          </a:stretch>
        </p:blipFill>
        <p:spPr>
          <a:xfrm>
            <a:off x="0" y="5583826"/>
            <a:ext cx="1694835" cy="1274174"/>
          </a:xfrm>
          <a:prstGeom prst="rect">
            <a:avLst/>
          </a:prstGeom>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95AE94-EA89-47F1-8365-84ED0E29556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54789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818145" y="487425"/>
            <a:ext cx="11054956" cy="665995"/>
          </a:xfrm>
          <a:prstGeom prst="rect">
            <a:avLst/>
          </a:prstGeom>
          <a:noFill/>
          <a:scene3d>
            <a:camera prst="orthographicFront"/>
            <a:lightRig rig="threePt" dir="t"/>
          </a:scene3d>
          <a:sp3d prstMaterial="matte"/>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32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Times New Roman" panose="02020603050405020304" pitchFamily="18" charset="0"/>
                <a:ea typeface="+mn-ea"/>
                <a:cs typeface="B Nazanin" pitchFamily="2" charset="-78"/>
              </a:rPr>
              <a:t>توضیحات:</a:t>
            </a:r>
          </a:p>
        </p:txBody>
      </p:sp>
      <p:sp>
        <p:nvSpPr>
          <p:cNvPr id="12" name="Rectangle 2"/>
          <p:cNvSpPr>
            <a:spLocks noChangeArrowheads="1"/>
          </p:cNvSpPr>
          <p:nvPr/>
        </p:nvSpPr>
        <p:spPr bwMode="auto">
          <a:xfrm>
            <a:off x="818146"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Rectangle 14">
            <a:extLst>
              <a:ext uri="{FF2B5EF4-FFF2-40B4-BE49-F238E27FC236}">
                <a16:creationId xmlns:a16="http://schemas.microsoft.com/office/drawing/2014/main" id="{417FD7DC-E950-4FA6-8B07-30C9EE4ABA0F}"/>
              </a:ext>
            </a:extLst>
          </p:cNvPr>
          <p:cNvSpPr/>
          <p:nvPr/>
        </p:nvSpPr>
        <p:spPr>
          <a:xfrm>
            <a:off x="1249959" y="2169022"/>
            <a:ext cx="10150857" cy="2246769"/>
          </a:xfrm>
          <a:prstGeom prst="rect">
            <a:avLst/>
          </a:prstGeom>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rPr>
              <a:t>چگونه هویت بصری یک برند را ایجاد کنیم؟ :</a:t>
            </a:r>
          </a:p>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rPr>
              <a:t>برای اعمال هویت بصری یکسان روی تمام ظواهر و رسانه های یک شرکت، می بایست مجموعه ای از باید ها و نباید های آن، گردآوری شود و </a:t>
            </a:r>
            <a:r>
              <a:rPr kumimoji="0" lang="fa-IR" sz="2800" b="0" i="0" u="none" strike="noStrike" kern="1200" cap="none" spc="0" normalizeH="0" baseline="0" noProof="0" dirty="0" err="1">
                <a:ln>
                  <a:noFill/>
                </a:ln>
                <a:solidFill>
                  <a:prstClr val="black"/>
                </a:solidFill>
                <a:effectLst/>
                <a:uLnTx/>
                <a:uFillTx/>
                <a:latin typeface="Calibri"/>
                <a:ea typeface="+mn-ea"/>
                <a:cs typeface="B Nazanin" pitchFamily="2" charset="-78"/>
              </a:rPr>
              <a:t>طراحانی</a:t>
            </a:r>
            <a:r>
              <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rPr>
              <a:t> که با آن مجموعه همکاری می کنند، ملزم به رعایت آن ها شوند.</a:t>
            </a:r>
          </a:p>
        </p:txBody>
      </p:sp>
      <p:pic>
        <p:nvPicPr>
          <p:cNvPr id="5" name="Picture 4">
            <a:extLst>
              <a:ext uri="{FF2B5EF4-FFF2-40B4-BE49-F238E27FC236}">
                <a16:creationId xmlns:a16="http://schemas.microsoft.com/office/drawing/2014/main" id="{76D65F5D-7E1E-4EE5-969B-AE55124C1A03}"/>
              </a:ext>
            </a:extLst>
          </p:cNvPr>
          <p:cNvPicPr>
            <a:picLocks noChangeAspect="1"/>
          </p:cNvPicPr>
          <p:nvPr/>
        </p:nvPicPr>
        <p:blipFill>
          <a:blip r:embed="rId3"/>
          <a:stretch>
            <a:fillRect/>
          </a:stretch>
        </p:blipFill>
        <p:spPr>
          <a:xfrm>
            <a:off x="0" y="5583826"/>
            <a:ext cx="1694835" cy="1274174"/>
          </a:xfrm>
          <a:prstGeom prst="rect">
            <a:avLst/>
          </a:prstGeom>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95AE94-EA89-47F1-8365-84ED0E29556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26990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818145" y="487425"/>
            <a:ext cx="11054956" cy="665995"/>
          </a:xfrm>
          <a:prstGeom prst="rect">
            <a:avLst/>
          </a:prstGeom>
          <a:noFill/>
          <a:scene3d>
            <a:camera prst="orthographicFront"/>
            <a:lightRig rig="threePt" dir="t"/>
          </a:scene3d>
          <a:sp3d prstMaterial="matte"/>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32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Times New Roman" panose="02020603050405020304" pitchFamily="18" charset="0"/>
                <a:ea typeface="+mn-ea"/>
                <a:cs typeface="B Nazanin" pitchFamily="2" charset="-78"/>
              </a:rPr>
              <a:t>توضیحات:</a:t>
            </a:r>
          </a:p>
        </p:txBody>
      </p:sp>
      <p:sp>
        <p:nvSpPr>
          <p:cNvPr id="12" name="Rectangle 2"/>
          <p:cNvSpPr>
            <a:spLocks noChangeArrowheads="1"/>
          </p:cNvSpPr>
          <p:nvPr/>
        </p:nvSpPr>
        <p:spPr bwMode="auto">
          <a:xfrm>
            <a:off x="818146"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Rectangle 14">
            <a:extLst>
              <a:ext uri="{FF2B5EF4-FFF2-40B4-BE49-F238E27FC236}">
                <a16:creationId xmlns:a16="http://schemas.microsoft.com/office/drawing/2014/main" id="{417FD7DC-E950-4FA6-8B07-30C9EE4ABA0F}"/>
              </a:ext>
            </a:extLst>
          </p:cNvPr>
          <p:cNvSpPr/>
          <p:nvPr/>
        </p:nvSpPr>
        <p:spPr>
          <a:xfrm>
            <a:off x="1249959" y="2169022"/>
            <a:ext cx="10150857" cy="1815882"/>
          </a:xfrm>
          <a:prstGeom prst="rect">
            <a:avLst/>
          </a:prstGeom>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rPr>
              <a:t>آیا مجاز به تغییر هویت بصری یک برند هستیم؟ :</a:t>
            </a:r>
          </a:p>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rPr>
              <a:t>طراحی گرافیک دائما با پیشرفت تکنولوژی، دست خوش تغییر است و معمولا شرکت ها برای اینکه به روز بمانند، هر از گاهی هویت بصری </a:t>
            </a:r>
            <a:r>
              <a:rPr kumimoji="0" lang="fa-IR" sz="2800" b="0" i="0" u="none" strike="noStrike" kern="1200" cap="none" spc="0" normalizeH="0" baseline="0" noProof="0" dirty="0" err="1">
                <a:ln>
                  <a:noFill/>
                </a:ln>
                <a:solidFill>
                  <a:prstClr val="black"/>
                </a:solidFill>
                <a:effectLst/>
                <a:uLnTx/>
                <a:uFillTx/>
                <a:latin typeface="Calibri"/>
                <a:ea typeface="+mn-ea"/>
                <a:cs typeface="B Nazanin" pitchFamily="2" charset="-78"/>
              </a:rPr>
              <a:t>برندشان</a:t>
            </a:r>
            <a:r>
              <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rPr>
              <a:t> را بازنگری می کنند.</a:t>
            </a:r>
          </a:p>
        </p:txBody>
      </p:sp>
      <p:pic>
        <p:nvPicPr>
          <p:cNvPr id="5" name="Picture 4">
            <a:extLst>
              <a:ext uri="{FF2B5EF4-FFF2-40B4-BE49-F238E27FC236}">
                <a16:creationId xmlns:a16="http://schemas.microsoft.com/office/drawing/2014/main" id="{76D65F5D-7E1E-4EE5-969B-AE55124C1A03}"/>
              </a:ext>
            </a:extLst>
          </p:cNvPr>
          <p:cNvPicPr>
            <a:picLocks noChangeAspect="1"/>
          </p:cNvPicPr>
          <p:nvPr/>
        </p:nvPicPr>
        <p:blipFill>
          <a:blip r:embed="rId3"/>
          <a:stretch>
            <a:fillRect/>
          </a:stretch>
        </p:blipFill>
        <p:spPr>
          <a:xfrm>
            <a:off x="0" y="5583826"/>
            <a:ext cx="1694835" cy="1274174"/>
          </a:xfrm>
          <a:prstGeom prst="rect">
            <a:avLst/>
          </a:prstGeom>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95AE94-EA89-47F1-8365-84ED0E29556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51916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818145" y="487425"/>
            <a:ext cx="11054956" cy="665995"/>
          </a:xfrm>
          <a:prstGeom prst="rect">
            <a:avLst/>
          </a:prstGeom>
          <a:noFill/>
          <a:scene3d>
            <a:camera prst="orthographicFront"/>
            <a:lightRig rig="threePt" dir="t"/>
          </a:scene3d>
          <a:sp3d prstMaterial="matte"/>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32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Times New Roman" panose="02020603050405020304" pitchFamily="18" charset="0"/>
                <a:ea typeface="+mn-ea"/>
                <a:cs typeface="B Nazanin" pitchFamily="2" charset="-78"/>
              </a:rPr>
              <a:t>توضیحات:</a:t>
            </a:r>
          </a:p>
        </p:txBody>
      </p:sp>
      <p:sp>
        <p:nvSpPr>
          <p:cNvPr id="12" name="Rectangle 2"/>
          <p:cNvSpPr>
            <a:spLocks noChangeArrowheads="1"/>
          </p:cNvSpPr>
          <p:nvPr/>
        </p:nvSpPr>
        <p:spPr bwMode="auto">
          <a:xfrm>
            <a:off x="818146"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Rectangle 14">
            <a:extLst>
              <a:ext uri="{FF2B5EF4-FFF2-40B4-BE49-F238E27FC236}">
                <a16:creationId xmlns:a16="http://schemas.microsoft.com/office/drawing/2014/main" id="{417FD7DC-E950-4FA6-8B07-30C9EE4ABA0F}"/>
              </a:ext>
            </a:extLst>
          </p:cNvPr>
          <p:cNvSpPr/>
          <p:nvPr/>
        </p:nvSpPr>
        <p:spPr>
          <a:xfrm>
            <a:off x="1249959" y="2169022"/>
            <a:ext cx="10150857" cy="3108543"/>
          </a:xfrm>
          <a:prstGeom prst="rect">
            <a:avLst/>
          </a:prstGeom>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rPr>
              <a:t>آیا مجاز به تغییر هویت بصری یک برند هستیم؟ :</a:t>
            </a:r>
          </a:p>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rPr>
              <a:t>هر چقدر افراد بیشتری با یک برند در ارتباط باشند، در ایجاد تغییرات باید با احتیاط بیشتری رفتار کرد. گاهی ممکن است یک لوگو، خیلی کم دیده شده باشد، در این صورت با خیال راحت میتوان تغییرات اساسی در آن ایجاد کرد.</a:t>
            </a:r>
          </a:p>
          <a:p>
            <a:pPr marL="0" marR="0" lvl="0" indent="0" algn="just" defTabSz="914400" rtl="1" eaLnBrk="1" fontAlgn="auto" latinLnBrk="0" hangingPunct="1">
              <a:lnSpc>
                <a:spcPct val="100000"/>
              </a:lnSpc>
              <a:spcBef>
                <a:spcPts val="0"/>
              </a:spcBef>
              <a:spcAft>
                <a:spcPts val="0"/>
              </a:spcAft>
              <a:buClrTx/>
              <a:buSzTx/>
              <a:buFontTx/>
              <a:buNone/>
              <a:tabLst/>
              <a:defRPr/>
            </a:pPr>
            <a:r>
              <a:rPr lang="fa-IR" sz="2800" dirty="0">
                <a:solidFill>
                  <a:prstClr val="black"/>
                </a:solidFill>
                <a:latin typeface="Calibri"/>
                <a:cs typeface="B Nazanin" pitchFamily="2" charset="-78"/>
              </a:rPr>
              <a:t>اما اگر یک لوگو، زیاد دیده شده باشد، تغییر در آن نیازمند تبلیغات هم زمان برای شناسایی </a:t>
            </a:r>
            <a:r>
              <a:rPr lang="fa-IR" sz="2800" dirty="0" err="1">
                <a:solidFill>
                  <a:prstClr val="black"/>
                </a:solidFill>
                <a:latin typeface="Calibri"/>
                <a:cs typeface="B Nazanin" pitchFamily="2" charset="-78"/>
              </a:rPr>
              <a:t>لوگوی</a:t>
            </a:r>
            <a:r>
              <a:rPr lang="fa-IR" sz="2800" dirty="0">
                <a:solidFill>
                  <a:prstClr val="black"/>
                </a:solidFill>
                <a:latin typeface="Calibri"/>
                <a:cs typeface="B Nazanin" pitchFamily="2" charset="-78"/>
              </a:rPr>
              <a:t> جدید به مخاطب می باشد.</a:t>
            </a:r>
            <a:endPar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endParaRPr>
          </a:p>
        </p:txBody>
      </p:sp>
      <p:pic>
        <p:nvPicPr>
          <p:cNvPr id="5" name="Picture 4">
            <a:extLst>
              <a:ext uri="{FF2B5EF4-FFF2-40B4-BE49-F238E27FC236}">
                <a16:creationId xmlns:a16="http://schemas.microsoft.com/office/drawing/2014/main" id="{76D65F5D-7E1E-4EE5-969B-AE55124C1A03}"/>
              </a:ext>
            </a:extLst>
          </p:cNvPr>
          <p:cNvPicPr>
            <a:picLocks noChangeAspect="1"/>
          </p:cNvPicPr>
          <p:nvPr/>
        </p:nvPicPr>
        <p:blipFill>
          <a:blip r:embed="rId3"/>
          <a:stretch>
            <a:fillRect/>
          </a:stretch>
        </p:blipFill>
        <p:spPr>
          <a:xfrm>
            <a:off x="0" y="5583826"/>
            <a:ext cx="1694835" cy="1274174"/>
          </a:xfrm>
          <a:prstGeom prst="rect">
            <a:avLst/>
          </a:prstGeom>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95AE94-EA89-47F1-8365-84ED0E29556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976394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818145" y="487425"/>
            <a:ext cx="11054956" cy="665995"/>
          </a:xfrm>
          <a:prstGeom prst="rect">
            <a:avLst/>
          </a:prstGeom>
          <a:noFill/>
          <a:scene3d>
            <a:camera prst="orthographicFront"/>
            <a:lightRig rig="threePt" dir="t"/>
          </a:scene3d>
          <a:sp3d prstMaterial="matte"/>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32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Times New Roman" panose="02020603050405020304" pitchFamily="18" charset="0"/>
                <a:ea typeface="+mn-ea"/>
                <a:cs typeface="B Nazanin" pitchFamily="2" charset="-78"/>
              </a:rPr>
              <a:t>توضیحات:</a:t>
            </a:r>
          </a:p>
        </p:txBody>
      </p:sp>
      <p:sp>
        <p:nvSpPr>
          <p:cNvPr id="12" name="Rectangle 2"/>
          <p:cNvSpPr>
            <a:spLocks noChangeArrowheads="1"/>
          </p:cNvSpPr>
          <p:nvPr/>
        </p:nvSpPr>
        <p:spPr bwMode="auto">
          <a:xfrm>
            <a:off x="818146"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Rectangle 14">
            <a:extLst>
              <a:ext uri="{FF2B5EF4-FFF2-40B4-BE49-F238E27FC236}">
                <a16:creationId xmlns:a16="http://schemas.microsoft.com/office/drawing/2014/main" id="{417FD7DC-E950-4FA6-8B07-30C9EE4ABA0F}"/>
              </a:ext>
            </a:extLst>
          </p:cNvPr>
          <p:cNvSpPr/>
          <p:nvPr/>
        </p:nvSpPr>
        <p:spPr>
          <a:xfrm>
            <a:off x="1249959" y="2169022"/>
            <a:ext cx="10150857" cy="2246769"/>
          </a:xfrm>
          <a:prstGeom prst="rect">
            <a:avLst/>
          </a:prstGeom>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rPr>
              <a:t>سخن آخر:</a:t>
            </a:r>
          </a:p>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rPr>
              <a:t>در آخر اینکه، بسیاری از برند ها، هیچ گاه هویت بصری مشخصی برای خودشان طراحی نکرده </a:t>
            </a:r>
            <a:r>
              <a:rPr kumimoji="0" lang="fa-IR" sz="2800" b="0" i="0" u="none" strike="noStrike" kern="1200" cap="none" spc="0" normalizeH="0" baseline="0" noProof="0" dirty="0" err="1">
                <a:ln>
                  <a:noFill/>
                </a:ln>
                <a:solidFill>
                  <a:prstClr val="black"/>
                </a:solidFill>
                <a:effectLst/>
                <a:uLnTx/>
                <a:uFillTx/>
                <a:latin typeface="Calibri"/>
                <a:ea typeface="+mn-ea"/>
                <a:cs typeface="B Nazanin" pitchFamily="2" charset="-78"/>
              </a:rPr>
              <a:t>اند</a:t>
            </a:r>
            <a:r>
              <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rPr>
              <a:t> و تنها به یک لوگو بسنده می کنند که حتی قوانین خاصی برای استفاده از آن در نظر گرفته نشده است.</a:t>
            </a:r>
          </a:p>
        </p:txBody>
      </p:sp>
      <p:pic>
        <p:nvPicPr>
          <p:cNvPr id="5" name="Picture 4">
            <a:extLst>
              <a:ext uri="{FF2B5EF4-FFF2-40B4-BE49-F238E27FC236}">
                <a16:creationId xmlns:a16="http://schemas.microsoft.com/office/drawing/2014/main" id="{76D65F5D-7E1E-4EE5-969B-AE55124C1A03}"/>
              </a:ext>
            </a:extLst>
          </p:cNvPr>
          <p:cNvPicPr>
            <a:picLocks noChangeAspect="1"/>
          </p:cNvPicPr>
          <p:nvPr/>
        </p:nvPicPr>
        <p:blipFill>
          <a:blip r:embed="rId3"/>
          <a:stretch>
            <a:fillRect/>
          </a:stretch>
        </p:blipFill>
        <p:spPr>
          <a:xfrm>
            <a:off x="0" y="5583826"/>
            <a:ext cx="1694835" cy="1274174"/>
          </a:xfrm>
          <a:prstGeom prst="rect">
            <a:avLst/>
          </a:prstGeom>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95AE94-EA89-47F1-8365-84ED0E29556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49174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a:xfrm>
            <a:off x="2614862" y="13648"/>
            <a:ext cx="964130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Alternate Process 3"/>
          <p:cNvSpPr/>
          <p:nvPr/>
        </p:nvSpPr>
        <p:spPr>
          <a:xfrm>
            <a:off x="3052389" y="1271028"/>
            <a:ext cx="8609728" cy="4201925"/>
          </a:xfrm>
          <a:prstGeom prst="flowChartAlternateProcess">
            <a:avLst/>
          </a:prstGeom>
          <a:solidFill>
            <a:srgbClr val="FF0000"/>
          </a:solidFill>
          <a:ln>
            <a:solidFill>
              <a:srgbClr val="FF0000"/>
            </a:solidFill>
          </a:ln>
          <a:effectLst>
            <a:outerShdw blurRad="50800" dist="38100" dir="8100000" algn="tr" rotWithShape="0">
              <a:prstClr val="black">
                <a:alpha val="40000"/>
              </a:prstClr>
            </a:outerShdw>
          </a:effectLst>
          <a:scene3d>
            <a:camera prst="orthographicFront"/>
            <a:lightRig rig="threePt" dir="t"/>
          </a:scene3d>
          <a:sp3d prstMaterial="matte"/>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p>
        </p:txBody>
      </p:sp>
      <p:sp>
        <p:nvSpPr>
          <p:cNvPr id="12" name="Rectangle 3"/>
          <p:cNvSpPr txBox="1">
            <a:spLocks noChangeArrowheads="1"/>
          </p:cNvSpPr>
          <p:nvPr/>
        </p:nvSpPr>
        <p:spPr>
          <a:xfrm>
            <a:off x="2351048" y="2533931"/>
            <a:ext cx="10012410" cy="3638369"/>
          </a:xfrm>
          <a:prstGeom prst="rect">
            <a:avLst/>
          </a:prstGeom>
          <a:noFill/>
          <a:ln>
            <a:no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fa-IR" sz="2400" b="1" dirty="0">
                <a:solidFill>
                  <a:schemeClr val="accent4">
                    <a:lumMod val="60000"/>
                    <a:lumOff val="40000"/>
                  </a:schemeClr>
                </a:solidFill>
                <a:cs typeface="B Nazanin" pitchFamily="2" charset="-78"/>
              </a:rPr>
              <a:t>گزارش </a:t>
            </a:r>
            <a:r>
              <a:rPr lang="fa-IR" sz="2400" b="1" dirty="0" err="1">
                <a:solidFill>
                  <a:schemeClr val="accent4">
                    <a:lumMod val="60000"/>
                    <a:lumOff val="40000"/>
                  </a:schemeClr>
                </a:solidFill>
                <a:cs typeface="B Nazanin" pitchFamily="2" charset="-78"/>
              </a:rPr>
              <a:t>وبینار</a:t>
            </a:r>
            <a:endParaRPr lang="fa-IR" sz="2400" b="1" dirty="0">
              <a:solidFill>
                <a:schemeClr val="accent4">
                  <a:lumMod val="60000"/>
                  <a:lumOff val="40000"/>
                </a:schemeClr>
              </a:solidFill>
              <a:cs typeface="B Nazanin" pitchFamily="2" charset="-78"/>
            </a:endParaRPr>
          </a:p>
          <a:p>
            <a:pPr rtl="1"/>
            <a:r>
              <a:rPr lang="fa-IR" sz="2400" b="1" dirty="0">
                <a:solidFill>
                  <a:schemeClr val="accent4">
                    <a:lumMod val="60000"/>
                    <a:lumOff val="40000"/>
                  </a:schemeClr>
                </a:solidFill>
                <a:cs typeface="B Nazanin" pitchFamily="2" charset="-78"/>
              </a:rPr>
              <a:t>هویت بصری برند</a:t>
            </a:r>
          </a:p>
          <a:p>
            <a:pPr rtl="1"/>
            <a:endParaRPr lang="fa-IR" sz="1800" b="1" dirty="0">
              <a:solidFill>
                <a:schemeClr val="accent4">
                  <a:lumMod val="60000"/>
                  <a:lumOff val="40000"/>
                </a:schemeClr>
              </a:solidFill>
              <a:cs typeface="B Nazanin" pitchFamily="2" charset="-78"/>
            </a:endParaRPr>
          </a:p>
          <a:p>
            <a:pPr rtl="1"/>
            <a:r>
              <a:rPr lang="fa-IR" sz="1400" b="1" dirty="0">
                <a:solidFill>
                  <a:schemeClr val="accent4">
                    <a:lumMod val="60000"/>
                    <a:lumOff val="40000"/>
                  </a:schemeClr>
                </a:solidFill>
                <a:cs typeface="B Nazanin" pitchFamily="2" charset="-78"/>
              </a:rPr>
              <a:t>تهیه کننده: شایسته صداقت</a:t>
            </a:r>
            <a:endParaRPr lang="en-US" sz="1400" b="1" dirty="0">
              <a:solidFill>
                <a:schemeClr val="bg1"/>
              </a:solidFill>
              <a:cs typeface="B Nazanin" pitchFamily="2" charset="-78"/>
            </a:endParaRPr>
          </a:p>
        </p:txBody>
      </p:sp>
      <p:sp>
        <p:nvSpPr>
          <p:cNvPr id="13" name="Rectangle 2"/>
          <p:cNvSpPr txBox="1">
            <a:spLocks noChangeArrowheads="1"/>
          </p:cNvSpPr>
          <p:nvPr/>
        </p:nvSpPr>
        <p:spPr>
          <a:xfrm>
            <a:off x="3320713" y="3522835"/>
            <a:ext cx="8229600" cy="9721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rtl="1">
              <a:lnSpc>
                <a:spcPct val="150000"/>
              </a:lnSpc>
            </a:pPr>
            <a:endParaRPr lang="fa-IR" sz="6600" b="1" dirty="0">
              <a:cs typeface="B Titr" panose="00000700000000000000" pitchFamily="2" charset="-78"/>
            </a:endParaRPr>
          </a:p>
          <a:p>
            <a:pPr rtl="1">
              <a:lnSpc>
                <a:spcPct val="150000"/>
              </a:lnSpc>
            </a:pPr>
            <a:endParaRPr lang="fa-IR" sz="6600" b="1" dirty="0">
              <a:cs typeface="B Titr" panose="00000700000000000000" pitchFamily="2" charset="-78"/>
            </a:endParaRPr>
          </a:p>
          <a:p>
            <a:pPr rtl="1">
              <a:lnSpc>
                <a:spcPct val="150000"/>
              </a:lnSpc>
            </a:pPr>
            <a:endParaRPr lang="fa-IR" sz="6600" b="1" dirty="0">
              <a:cs typeface="B Titr" panose="00000700000000000000" pitchFamily="2" charset="-78"/>
            </a:endParaRPr>
          </a:p>
        </p:txBody>
      </p:sp>
      <p:pic>
        <p:nvPicPr>
          <p:cNvPr id="6" name="Picture 5">
            <a:extLst>
              <a:ext uri="{FF2B5EF4-FFF2-40B4-BE49-F238E27FC236}">
                <a16:creationId xmlns:a16="http://schemas.microsoft.com/office/drawing/2014/main" id="{6E9641DE-F82F-4AA4-8C63-B0FAFA2FF58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8802" b="8886"/>
          <a:stretch/>
        </p:blipFill>
        <p:spPr>
          <a:xfrm>
            <a:off x="4709" y="13647"/>
            <a:ext cx="2346340" cy="1758003"/>
          </a:xfrm>
          <a:prstGeom prst="rect">
            <a:avLst/>
          </a:prstGeom>
        </p:spPr>
      </p:pic>
      <p:sp>
        <p:nvSpPr>
          <p:cNvPr id="2" name="Slide Number Placeholder 1"/>
          <p:cNvSpPr>
            <a:spLocks noGrp="1"/>
          </p:cNvSpPr>
          <p:nvPr>
            <p:ph type="sldNum" sz="quarter" idx="12"/>
          </p:nvPr>
        </p:nvSpPr>
        <p:spPr/>
        <p:txBody>
          <a:bodyPr/>
          <a:lstStyle/>
          <a:p>
            <a:fld id="{3895AE94-EA89-47F1-8365-84ED0E295561}" type="slidenum">
              <a:rPr lang="en-US" smtClean="0"/>
              <a:t>2</a:t>
            </a:fld>
            <a:endParaRPr lang="en-US"/>
          </a:p>
        </p:txBody>
      </p:sp>
    </p:spTree>
    <p:extLst>
      <p:ext uri="{BB962C8B-B14F-4D97-AF65-F5344CB8AC3E}">
        <p14:creationId xmlns:p14="http://schemas.microsoft.com/office/powerpoint/2010/main" val="142623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818145" y="487425"/>
            <a:ext cx="11054956" cy="665995"/>
          </a:xfrm>
          <a:prstGeom prst="rect">
            <a:avLst/>
          </a:prstGeom>
          <a:noFill/>
          <a:scene3d>
            <a:camera prst="orthographicFront"/>
            <a:lightRig rig="threePt" dir="t"/>
          </a:scene3d>
          <a:sp3d prstMaterial="matte"/>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buNone/>
            </a:pPr>
            <a:r>
              <a:rPr lang="fa-IR" sz="32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B Nazanin" pitchFamily="2" charset="-78"/>
              </a:rPr>
              <a:t>توضیحات:</a:t>
            </a:r>
          </a:p>
        </p:txBody>
      </p:sp>
      <p:sp>
        <p:nvSpPr>
          <p:cNvPr id="12" name="Rectangle 2"/>
          <p:cNvSpPr>
            <a:spLocks noChangeArrowheads="1"/>
          </p:cNvSpPr>
          <p:nvPr/>
        </p:nvSpPr>
        <p:spPr bwMode="auto">
          <a:xfrm>
            <a:off x="818146"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14">
            <a:extLst>
              <a:ext uri="{FF2B5EF4-FFF2-40B4-BE49-F238E27FC236}">
                <a16:creationId xmlns:a16="http://schemas.microsoft.com/office/drawing/2014/main" id="{417FD7DC-E950-4FA6-8B07-30C9EE4ABA0F}"/>
              </a:ext>
            </a:extLst>
          </p:cNvPr>
          <p:cNvSpPr/>
          <p:nvPr/>
        </p:nvSpPr>
        <p:spPr>
          <a:xfrm>
            <a:off x="1249959" y="2169022"/>
            <a:ext cx="10150857" cy="3539430"/>
          </a:xfrm>
          <a:prstGeom prst="rect">
            <a:avLst/>
          </a:prstGeom>
        </p:spPr>
        <p:txBody>
          <a:bodyPr wrap="square">
            <a:spAutoFit/>
          </a:bodyPr>
          <a:lstStyle/>
          <a:p>
            <a:pPr algn="just" rtl="1"/>
            <a:r>
              <a:rPr lang="fa-IR" sz="2800" b="1" dirty="0">
                <a:cs typeface="B Nazanin" pitchFamily="2" charset="-78"/>
              </a:rPr>
              <a:t>هویت بصری برند چیست و چرا از آن استفاده می کنیم؟:</a:t>
            </a:r>
          </a:p>
          <a:p>
            <a:pPr algn="just" rtl="1"/>
            <a:endParaRPr lang="fa-IR" sz="2800" b="1" dirty="0">
              <a:cs typeface="B Nazanin" pitchFamily="2" charset="-78"/>
            </a:endParaRPr>
          </a:p>
          <a:p>
            <a:pPr algn="just" rtl="1"/>
            <a:r>
              <a:rPr lang="fa-IR" sz="2800" dirty="0">
                <a:cs typeface="B Nazanin" pitchFamily="2" charset="-78"/>
              </a:rPr>
              <a:t>هویت بصری آن چیزی است که ظاهر یک برند را از برند های دیگر متفاوت می کند.</a:t>
            </a:r>
          </a:p>
          <a:p>
            <a:pPr algn="just" rtl="1"/>
            <a:r>
              <a:rPr lang="fa-IR" sz="2800" dirty="0">
                <a:cs typeface="B Nazanin" pitchFamily="2" charset="-78"/>
              </a:rPr>
              <a:t>در واقع هویت بصری مجموعه قوانین دیداری هستند که مختص یک برند وضع می شوند و هر کجا که رسانه ای از آن برند دیده شود با ظاهری که مختص آن برند است، دیده می شوند، با این هدف که آن را از </a:t>
            </a:r>
            <a:r>
              <a:rPr lang="fa-IR" sz="2800" dirty="0" err="1">
                <a:cs typeface="B Nazanin" pitchFamily="2" charset="-78"/>
              </a:rPr>
              <a:t>رقبایش</a:t>
            </a:r>
            <a:r>
              <a:rPr lang="fa-IR" sz="2800" dirty="0">
                <a:cs typeface="B Nazanin" pitchFamily="2" charset="-78"/>
              </a:rPr>
              <a:t> متمایز سازد.</a:t>
            </a:r>
          </a:p>
          <a:p>
            <a:pPr algn="just" rtl="1"/>
            <a:r>
              <a:rPr lang="fa-IR" sz="2800" dirty="0">
                <a:cs typeface="B Nazanin" pitchFamily="2" charset="-78"/>
              </a:rPr>
              <a:t>این ظواهر می توانند شامل کاتالوگ و بروشورهای معرفی محصول، </a:t>
            </a:r>
            <a:r>
              <a:rPr lang="fa-IR" sz="2800" dirty="0" err="1">
                <a:cs typeface="B Nazanin" pitchFamily="2" charset="-78"/>
              </a:rPr>
              <a:t>وبسایت</a:t>
            </a:r>
            <a:r>
              <a:rPr lang="fa-IR" sz="2800" dirty="0">
                <a:cs typeface="B Nazanin" pitchFamily="2" charset="-78"/>
              </a:rPr>
              <a:t>، تبلیغات محیطی یا رسانه ای، لباس کار کارمندان و ... مختص یک برند باشند.</a:t>
            </a:r>
            <a:endParaRPr lang="en-US" sz="2800" dirty="0">
              <a:cs typeface="B Nazanin" pitchFamily="2" charset="-78"/>
            </a:endParaRPr>
          </a:p>
        </p:txBody>
      </p:sp>
      <p:pic>
        <p:nvPicPr>
          <p:cNvPr id="5" name="Picture 4">
            <a:extLst>
              <a:ext uri="{FF2B5EF4-FFF2-40B4-BE49-F238E27FC236}">
                <a16:creationId xmlns:a16="http://schemas.microsoft.com/office/drawing/2014/main" id="{76D65F5D-7E1E-4EE5-969B-AE55124C1A03}"/>
              </a:ext>
            </a:extLst>
          </p:cNvPr>
          <p:cNvPicPr>
            <a:picLocks noChangeAspect="1"/>
          </p:cNvPicPr>
          <p:nvPr/>
        </p:nvPicPr>
        <p:blipFill>
          <a:blip r:embed="rId3"/>
          <a:stretch>
            <a:fillRect/>
          </a:stretch>
        </p:blipFill>
        <p:spPr>
          <a:xfrm>
            <a:off x="0" y="5583826"/>
            <a:ext cx="1694835" cy="1274174"/>
          </a:xfrm>
          <a:prstGeom prst="rect">
            <a:avLst/>
          </a:prstGeom>
        </p:spPr>
      </p:pic>
      <p:sp>
        <p:nvSpPr>
          <p:cNvPr id="2" name="Slide Number Placeholder 1"/>
          <p:cNvSpPr>
            <a:spLocks noGrp="1"/>
          </p:cNvSpPr>
          <p:nvPr>
            <p:ph type="sldNum" sz="quarter" idx="12"/>
          </p:nvPr>
        </p:nvSpPr>
        <p:spPr/>
        <p:txBody>
          <a:bodyPr/>
          <a:lstStyle/>
          <a:p>
            <a:fld id="{3895AE94-EA89-47F1-8365-84ED0E295561}" type="slidenum">
              <a:rPr lang="en-US" smtClean="0"/>
              <a:t>3</a:t>
            </a:fld>
            <a:endParaRPr lang="en-US"/>
          </a:p>
        </p:txBody>
      </p:sp>
    </p:spTree>
    <p:extLst>
      <p:ext uri="{BB962C8B-B14F-4D97-AF65-F5344CB8AC3E}">
        <p14:creationId xmlns:p14="http://schemas.microsoft.com/office/powerpoint/2010/main" val="720653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818145" y="487425"/>
            <a:ext cx="11054956" cy="665995"/>
          </a:xfrm>
          <a:prstGeom prst="rect">
            <a:avLst/>
          </a:prstGeom>
          <a:noFill/>
          <a:scene3d>
            <a:camera prst="orthographicFront"/>
            <a:lightRig rig="threePt" dir="t"/>
          </a:scene3d>
          <a:sp3d prstMaterial="matte"/>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32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Times New Roman" panose="02020603050405020304" pitchFamily="18" charset="0"/>
                <a:ea typeface="+mn-ea"/>
                <a:cs typeface="B Nazanin" pitchFamily="2" charset="-78"/>
              </a:rPr>
              <a:t>توضیحات:</a:t>
            </a:r>
          </a:p>
        </p:txBody>
      </p:sp>
      <p:sp>
        <p:nvSpPr>
          <p:cNvPr id="12" name="Rectangle 2"/>
          <p:cNvSpPr>
            <a:spLocks noChangeArrowheads="1"/>
          </p:cNvSpPr>
          <p:nvPr/>
        </p:nvSpPr>
        <p:spPr bwMode="auto">
          <a:xfrm>
            <a:off x="818146"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Rectangle 14">
            <a:extLst>
              <a:ext uri="{FF2B5EF4-FFF2-40B4-BE49-F238E27FC236}">
                <a16:creationId xmlns:a16="http://schemas.microsoft.com/office/drawing/2014/main" id="{417FD7DC-E950-4FA6-8B07-30C9EE4ABA0F}"/>
              </a:ext>
            </a:extLst>
          </p:cNvPr>
          <p:cNvSpPr/>
          <p:nvPr/>
        </p:nvSpPr>
        <p:spPr>
          <a:xfrm>
            <a:off x="1249959" y="2169022"/>
            <a:ext cx="10150857" cy="1815882"/>
          </a:xfrm>
          <a:prstGeom prst="rect">
            <a:avLst/>
          </a:prstGeom>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1" i="0" u="none" strike="noStrike" kern="1200" cap="none" spc="0" normalizeH="0" baseline="0" noProof="0" dirty="0" err="1">
                <a:ln>
                  <a:noFill/>
                </a:ln>
                <a:solidFill>
                  <a:prstClr val="black"/>
                </a:solidFill>
                <a:effectLst/>
                <a:uLnTx/>
                <a:uFillTx/>
                <a:latin typeface="Calibri"/>
                <a:ea typeface="+mn-ea"/>
                <a:cs typeface="B Nazanin" pitchFamily="2" charset="-78"/>
              </a:rPr>
              <a:t>المان</a:t>
            </a:r>
            <a:r>
              <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rPr>
              <a:t> های اصلی شکل دهنده هویت بصری:</a:t>
            </a:r>
          </a:p>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rPr>
              <a:t>همان گونه که یک برند، دارای نام و </a:t>
            </a:r>
            <a:r>
              <a:rPr lang="fa-IR" sz="2800" dirty="0">
                <a:solidFill>
                  <a:prstClr val="black"/>
                </a:solidFill>
                <a:latin typeface="Calibri"/>
                <a:cs typeface="B Nazanin" pitchFamily="2" charset="-78"/>
              </a:rPr>
              <a:t>شعار تبلیغاتی منحصر به فرد است، </a:t>
            </a:r>
            <a:r>
              <a:rPr lang="fa-IR" sz="2800" dirty="0" err="1">
                <a:solidFill>
                  <a:prstClr val="black"/>
                </a:solidFill>
                <a:latin typeface="Calibri"/>
                <a:cs typeface="B Nazanin" pitchFamily="2" charset="-78"/>
              </a:rPr>
              <a:t>المان</a:t>
            </a:r>
            <a:r>
              <a:rPr lang="fa-IR" sz="2800" dirty="0">
                <a:solidFill>
                  <a:prstClr val="black"/>
                </a:solidFill>
                <a:latin typeface="Calibri"/>
                <a:cs typeface="B Nazanin" pitchFamily="2" charset="-78"/>
              </a:rPr>
              <a:t> های بصری مختص آن نیز هویت ظاهری آن برند به حساب می آیند.</a:t>
            </a:r>
            <a:endParaRPr kumimoji="0" lang="en-US" sz="2800" b="0" i="0" u="none" strike="noStrike" kern="1200" cap="none" spc="0" normalizeH="0" baseline="0" noProof="0" dirty="0">
              <a:ln>
                <a:noFill/>
              </a:ln>
              <a:solidFill>
                <a:prstClr val="black"/>
              </a:solidFill>
              <a:effectLst/>
              <a:uLnTx/>
              <a:uFillTx/>
              <a:latin typeface="Calibri"/>
              <a:ea typeface="+mn-ea"/>
              <a:cs typeface="B Nazanin" pitchFamily="2" charset="-78"/>
            </a:endParaRPr>
          </a:p>
        </p:txBody>
      </p:sp>
      <p:pic>
        <p:nvPicPr>
          <p:cNvPr id="5" name="Picture 4">
            <a:extLst>
              <a:ext uri="{FF2B5EF4-FFF2-40B4-BE49-F238E27FC236}">
                <a16:creationId xmlns:a16="http://schemas.microsoft.com/office/drawing/2014/main" id="{76D65F5D-7E1E-4EE5-969B-AE55124C1A03}"/>
              </a:ext>
            </a:extLst>
          </p:cNvPr>
          <p:cNvPicPr>
            <a:picLocks noChangeAspect="1"/>
          </p:cNvPicPr>
          <p:nvPr/>
        </p:nvPicPr>
        <p:blipFill>
          <a:blip r:embed="rId3"/>
          <a:stretch>
            <a:fillRect/>
          </a:stretch>
        </p:blipFill>
        <p:spPr>
          <a:xfrm>
            <a:off x="0" y="5583826"/>
            <a:ext cx="1694835" cy="1274174"/>
          </a:xfrm>
          <a:prstGeom prst="rect">
            <a:avLst/>
          </a:prstGeom>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95AE94-EA89-47F1-8365-84ED0E29556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39653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818145" y="487425"/>
            <a:ext cx="11054956" cy="665995"/>
          </a:xfrm>
          <a:prstGeom prst="rect">
            <a:avLst/>
          </a:prstGeom>
          <a:noFill/>
          <a:scene3d>
            <a:camera prst="orthographicFront"/>
            <a:lightRig rig="threePt" dir="t"/>
          </a:scene3d>
          <a:sp3d prstMaterial="matte"/>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32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Times New Roman" panose="02020603050405020304" pitchFamily="18" charset="0"/>
                <a:ea typeface="+mn-ea"/>
                <a:cs typeface="B Nazanin" pitchFamily="2" charset="-78"/>
              </a:rPr>
              <a:t>توضیحات:</a:t>
            </a:r>
          </a:p>
        </p:txBody>
      </p:sp>
      <p:sp>
        <p:nvSpPr>
          <p:cNvPr id="12" name="Rectangle 2"/>
          <p:cNvSpPr>
            <a:spLocks noChangeArrowheads="1"/>
          </p:cNvSpPr>
          <p:nvPr/>
        </p:nvSpPr>
        <p:spPr bwMode="auto">
          <a:xfrm>
            <a:off x="818146"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Rectangle 14">
            <a:extLst>
              <a:ext uri="{FF2B5EF4-FFF2-40B4-BE49-F238E27FC236}">
                <a16:creationId xmlns:a16="http://schemas.microsoft.com/office/drawing/2014/main" id="{417FD7DC-E950-4FA6-8B07-30C9EE4ABA0F}"/>
              </a:ext>
            </a:extLst>
          </p:cNvPr>
          <p:cNvSpPr/>
          <p:nvPr/>
        </p:nvSpPr>
        <p:spPr>
          <a:xfrm>
            <a:off x="1249959" y="2169022"/>
            <a:ext cx="10150857" cy="2677656"/>
          </a:xfrm>
          <a:prstGeom prst="rect">
            <a:avLst/>
          </a:prstGeom>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rPr>
              <a:t>عناصری که باعث شکل گرفتن هویت بصری در برند می شوند :</a:t>
            </a:r>
          </a:p>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endParaRPr>
          </a:p>
          <a:p>
            <a:pPr marL="457200" marR="0" lvl="0" indent="-45720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rPr>
              <a:t>نشانه</a:t>
            </a:r>
          </a:p>
          <a:p>
            <a:pPr marL="457200" marR="0" lvl="0" indent="-45720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fa-IR" sz="2800" dirty="0">
                <a:solidFill>
                  <a:prstClr val="black"/>
                </a:solidFill>
                <a:latin typeface="Calibri"/>
                <a:cs typeface="B Nazanin" pitchFamily="2" charset="-78"/>
              </a:rPr>
              <a:t>رنگ های سازمانی</a:t>
            </a:r>
          </a:p>
          <a:p>
            <a:pPr marL="457200" marR="0" lvl="0" indent="-45720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rPr>
              <a:t>ساختار فرم های </a:t>
            </a:r>
            <a:r>
              <a:rPr kumimoji="0" lang="fa-IR" sz="2800" b="0" i="0" u="none" strike="noStrike" kern="1200" cap="none" spc="0" normalizeH="0" baseline="0" noProof="0" dirty="0" err="1">
                <a:ln>
                  <a:noFill/>
                </a:ln>
                <a:solidFill>
                  <a:prstClr val="black"/>
                </a:solidFill>
                <a:effectLst/>
                <a:uLnTx/>
                <a:uFillTx/>
                <a:latin typeface="Calibri"/>
                <a:ea typeface="+mn-ea"/>
                <a:cs typeface="B Nazanin" pitchFamily="2" charset="-78"/>
              </a:rPr>
              <a:t>گرافیکی</a:t>
            </a:r>
            <a:r>
              <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rPr>
              <a:t> و عکس ها</a:t>
            </a:r>
          </a:p>
          <a:p>
            <a:pPr marL="457200" marR="0" lvl="0" indent="-45720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fa-IR" sz="2800" dirty="0">
                <a:solidFill>
                  <a:prstClr val="black"/>
                </a:solidFill>
                <a:latin typeface="Calibri"/>
                <a:cs typeface="B Nazanin" pitchFamily="2" charset="-78"/>
              </a:rPr>
              <a:t>بافت تصویری</a:t>
            </a:r>
            <a:endParaRPr kumimoji="0" lang="en-US" sz="2800" b="0" i="0" u="none" strike="noStrike" kern="1200" cap="none" spc="0" normalizeH="0" baseline="0" noProof="0" dirty="0">
              <a:ln>
                <a:noFill/>
              </a:ln>
              <a:solidFill>
                <a:prstClr val="black"/>
              </a:solidFill>
              <a:effectLst/>
              <a:uLnTx/>
              <a:uFillTx/>
              <a:latin typeface="Calibri"/>
              <a:ea typeface="+mn-ea"/>
              <a:cs typeface="B Nazanin" pitchFamily="2" charset="-78"/>
            </a:endParaRPr>
          </a:p>
        </p:txBody>
      </p:sp>
      <p:pic>
        <p:nvPicPr>
          <p:cNvPr id="5" name="Picture 4">
            <a:extLst>
              <a:ext uri="{FF2B5EF4-FFF2-40B4-BE49-F238E27FC236}">
                <a16:creationId xmlns:a16="http://schemas.microsoft.com/office/drawing/2014/main" id="{76D65F5D-7E1E-4EE5-969B-AE55124C1A03}"/>
              </a:ext>
            </a:extLst>
          </p:cNvPr>
          <p:cNvPicPr>
            <a:picLocks noChangeAspect="1"/>
          </p:cNvPicPr>
          <p:nvPr/>
        </p:nvPicPr>
        <p:blipFill>
          <a:blip r:embed="rId3"/>
          <a:stretch>
            <a:fillRect/>
          </a:stretch>
        </p:blipFill>
        <p:spPr>
          <a:xfrm>
            <a:off x="0" y="5583826"/>
            <a:ext cx="1694835" cy="1274174"/>
          </a:xfrm>
          <a:prstGeom prst="rect">
            <a:avLst/>
          </a:prstGeom>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95AE94-EA89-47F1-8365-84ED0E29556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63537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818145" y="487425"/>
            <a:ext cx="11054956" cy="665995"/>
          </a:xfrm>
          <a:prstGeom prst="rect">
            <a:avLst/>
          </a:prstGeom>
          <a:noFill/>
          <a:scene3d>
            <a:camera prst="orthographicFront"/>
            <a:lightRig rig="threePt" dir="t"/>
          </a:scene3d>
          <a:sp3d prstMaterial="matte"/>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32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Times New Roman" panose="02020603050405020304" pitchFamily="18" charset="0"/>
                <a:ea typeface="+mn-ea"/>
                <a:cs typeface="B Nazanin" pitchFamily="2" charset="-78"/>
              </a:rPr>
              <a:t>توضیحات:</a:t>
            </a:r>
          </a:p>
        </p:txBody>
      </p:sp>
      <p:sp>
        <p:nvSpPr>
          <p:cNvPr id="12" name="Rectangle 2"/>
          <p:cNvSpPr>
            <a:spLocks noChangeArrowheads="1"/>
          </p:cNvSpPr>
          <p:nvPr/>
        </p:nvSpPr>
        <p:spPr bwMode="auto">
          <a:xfrm>
            <a:off x="818146"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Rectangle 14">
            <a:extLst>
              <a:ext uri="{FF2B5EF4-FFF2-40B4-BE49-F238E27FC236}">
                <a16:creationId xmlns:a16="http://schemas.microsoft.com/office/drawing/2014/main" id="{417FD7DC-E950-4FA6-8B07-30C9EE4ABA0F}"/>
              </a:ext>
            </a:extLst>
          </p:cNvPr>
          <p:cNvSpPr/>
          <p:nvPr/>
        </p:nvSpPr>
        <p:spPr>
          <a:xfrm>
            <a:off x="1249959" y="2169022"/>
            <a:ext cx="10150857" cy="2677656"/>
          </a:xfrm>
          <a:prstGeom prst="rect">
            <a:avLst/>
          </a:prstGeom>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rPr>
              <a:t>نشانه:</a:t>
            </a:r>
          </a:p>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fa-IR" sz="2800" dirty="0">
                <a:solidFill>
                  <a:prstClr val="black"/>
                </a:solidFill>
                <a:latin typeface="Calibri"/>
                <a:cs typeface="B Nazanin" pitchFamily="2" charset="-78"/>
              </a:rPr>
              <a:t>اصلی ترین نماد تصویری یک برند، </a:t>
            </a:r>
            <a:r>
              <a:rPr lang="fa-IR" sz="2800" dirty="0" err="1">
                <a:solidFill>
                  <a:prstClr val="black"/>
                </a:solidFill>
                <a:latin typeface="Calibri"/>
                <a:cs typeface="B Nazanin" pitchFamily="2" charset="-78"/>
              </a:rPr>
              <a:t>لوگوی</a:t>
            </a:r>
            <a:r>
              <a:rPr lang="fa-IR" sz="2800" dirty="0">
                <a:solidFill>
                  <a:prstClr val="black"/>
                </a:solidFill>
                <a:latin typeface="Calibri"/>
                <a:cs typeface="B Nazanin" pitchFamily="2" charset="-78"/>
              </a:rPr>
              <a:t> آن است. نشانه یا لوگو یا آرم، یک تصویر </a:t>
            </a:r>
            <a:r>
              <a:rPr lang="fa-IR" sz="2800" dirty="0" err="1">
                <a:solidFill>
                  <a:prstClr val="black"/>
                </a:solidFill>
                <a:latin typeface="Calibri"/>
                <a:cs typeface="B Nazanin" pitchFamily="2" charset="-78"/>
              </a:rPr>
              <a:t>گرافیکی</a:t>
            </a:r>
            <a:r>
              <a:rPr lang="fa-IR" sz="2800" dirty="0">
                <a:solidFill>
                  <a:prstClr val="black"/>
                </a:solidFill>
                <a:latin typeface="Calibri"/>
                <a:cs typeface="B Nazanin" pitchFamily="2" charset="-78"/>
              </a:rPr>
              <a:t> است که به عنوان نماد تصویری یک برند یا کسب و کار استفاده می شود.</a:t>
            </a: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i="0" u="none" strike="noStrike" kern="1200" cap="none" spc="0" normalizeH="0" baseline="0" noProof="0" dirty="0">
                <a:ln>
                  <a:noFill/>
                </a:ln>
                <a:solidFill>
                  <a:prstClr val="black"/>
                </a:solidFill>
                <a:effectLst/>
                <a:uLnTx/>
                <a:uFillTx/>
                <a:latin typeface="Calibri"/>
                <a:ea typeface="+mn-ea"/>
                <a:cs typeface="B Nazanin" pitchFamily="2" charset="-78"/>
              </a:rPr>
              <a:t>نشانه ها معمولا به سه نوع کلی نشانه تصویری، نشانه نوشتاری و نشانه ترکیبی دسته بندی می شوند.</a:t>
            </a:r>
          </a:p>
        </p:txBody>
      </p:sp>
      <p:pic>
        <p:nvPicPr>
          <p:cNvPr id="5" name="Picture 4">
            <a:extLst>
              <a:ext uri="{FF2B5EF4-FFF2-40B4-BE49-F238E27FC236}">
                <a16:creationId xmlns:a16="http://schemas.microsoft.com/office/drawing/2014/main" id="{76D65F5D-7E1E-4EE5-969B-AE55124C1A03}"/>
              </a:ext>
            </a:extLst>
          </p:cNvPr>
          <p:cNvPicPr>
            <a:picLocks noChangeAspect="1"/>
          </p:cNvPicPr>
          <p:nvPr/>
        </p:nvPicPr>
        <p:blipFill>
          <a:blip r:embed="rId3"/>
          <a:stretch>
            <a:fillRect/>
          </a:stretch>
        </p:blipFill>
        <p:spPr>
          <a:xfrm>
            <a:off x="0" y="5583826"/>
            <a:ext cx="1694835" cy="1274174"/>
          </a:xfrm>
          <a:prstGeom prst="rect">
            <a:avLst/>
          </a:prstGeom>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95AE94-EA89-47F1-8365-84ED0E29556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00450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818145" y="487425"/>
            <a:ext cx="11054956" cy="665995"/>
          </a:xfrm>
          <a:prstGeom prst="rect">
            <a:avLst/>
          </a:prstGeom>
          <a:noFill/>
          <a:scene3d>
            <a:camera prst="orthographicFront"/>
            <a:lightRig rig="threePt" dir="t"/>
          </a:scene3d>
          <a:sp3d prstMaterial="matte"/>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32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Times New Roman" panose="02020603050405020304" pitchFamily="18" charset="0"/>
                <a:ea typeface="+mn-ea"/>
                <a:cs typeface="B Nazanin" pitchFamily="2" charset="-78"/>
              </a:rPr>
              <a:t>توضیحات:</a:t>
            </a:r>
          </a:p>
        </p:txBody>
      </p:sp>
      <p:sp>
        <p:nvSpPr>
          <p:cNvPr id="12" name="Rectangle 2"/>
          <p:cNvSpPr>
            <a:spLocks noChangeArrowheads="1"/>
          </p:cNvSpPr>
          <p:nvPr/>
        </p:nvSpPr>
        <p:spPr bwMode="auto">
          <a:xfrm>
            <a:off x="818146"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Rectangle 14">
            <a:extLst>
              <a:ext uri="{FF2B5EF4-FFF2-40B4-BE49-F238E27FC236}">
                <a16:creationId xmlns:a16="http://schemas.microsoft.com/office/drawing/2014/main" id="{417FD7DC-E950-4FA6-8B07-30C9EE4ABA0F}"/>
              </a:ext>
            </a:extLst>
          </p:cNvPr>
          <p:cNvSpPr/>
          <p:nvPr/>
        </p:nvSpPr>
        <p:spPr>
          <a:xfrm>
            <a:off x="1249959" y="2169022"/>
            <a:ext cx="10150857" cy="2677656"/>
          </a:xfrm>
          <a:prstGeom prst="rect">
            <a:avLst/>
          </a:prstGeom>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rPr>
              <a:t>رنگ های سازمانی:</a:t>
            </a:r>
          </a:p>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0" i="0" u="none" strike="noStrike" kern="1200" cap="none" spc="0" normalizeH="0" baseline="0" noProof="0" dirty="0" err="1">
                <a:ln>
                  <a:noFill/>
                </a:ln>
                <a:solidFill>
                  <a:prstClr val="black"/>
                </a:solidFill>
                <a:effectLst/>
                <a:uLnTx/>
                <a:uFillTx/>
                <a:latin typeface="Calibri"/>
                <a:ea typeface="+mn-ea"/>
                <a:cs typeface="B Nazanin" pitchFamily="2" charset="-78"/>
              </a:rPr>
              <a:t>برندها</a:t>
            </a:r>
            <a:r>
              <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rPr>
              <a:t> برای خود یک رنگ سازمانی اصلی و یک یا چند رنگ فرعی انتخاب می کنند. این رنگ مانند لوگو، خود می تواند نشانه یا نماد آن برند یا کسب و کار باشد.</a:t>
            </a:r>
          </a:p>
          <a:p>
            <a:pPr marL="0" marR="0" lvl="0" indent="0" algn="just" defTabSz="914400" rtl="1" eaLnBrk="1" fontAlgn="auto" latinLnBrk="0" hangingPunct="1">
              <a:lnSpc>
                <a:spcPct val="100000"/>
              </a:lnSpc>
              <a:spcBef>
                <a:spcPts val="0"/>
              </a:spcBef>
              <a:spcAft>
                <a:spcPts val="0"/>
              </a:spcAft>
              <a:buClrTx/>
              <a:buSzTx/>
              <a:buFontTx/>
              <a:buNone/>
              <a:tabLst/>
              <a:defRPr/>
            </a:pPr>
            <a:r>
              <a:rPr lang="fa-IR" sz="2800" dirty="0">
                <a:solidFill>
                  <a:prstClr val="black"/>
                </a:solidFill>
                <a:latin typeface="Calibri"/>
                <a:cs typeface="B Nazanin" pitchFamily="2" charset="-78"/>
              </a:rPr>
              <a:t>رنگ ها بر اساس اصول روان شناختی و کارکرد های </a:t>
            </a:r>
            <a:r>
              <a:rPr lang="fa-IR" sz="2800" dirty="0" err="1">
                <a:solidFill>
                  <a:prstClr val="black"/>
                </a:solidFill>
                <a:latin typeface="Calibri"/>
                <a:cs typeface="B Nazanin" pitchFamily="2" charset="-78"/>
              </a:rPr>
              <a:t>گرافیکی</a:t>
            </a:r>
            <a:r>
              <a:rPr lang="fa-IR" sz="2800" dirty="0">
                <a:solidFill>
                  <a:prstClr val="black"/>
                </a:solidFill>
                <a:latin typeface="Calibri"/>
                <a:cs typeface="B Nazanin" pitchFamily="2" charset="-78"/>
              </a:rPr>
              <a:t> و با نهایت دقت می بایست انتخاب شوند و </a:t>
            </a:r>
            <a:r>
              <a:rPr lang="fa-IR" sz="2800" dirty="0" err="1">
                <a:solidFill>
                  <a:prstClr val="black"/>
                </a:solidFill>
                <a:latin typeface="Calibri"/>
                <a:cs typeface="B Nazanin" pitchFamily="2" charset="-78"/>
              </a:rPr>
              <a:t>الزاما</a:t>
            </a:r>
            <a:r>
              <a:rPr lang="fa-IR" sz="2800" dirty="0">
                <a:solidFill>
                  <a:prstClr val="black"/>
                </a:solidFill>
                <a:latin typeface="Calibri"/>
                <a:cs typeface="B Nazanin" pitchFamily="2" charset="-78"/>
              </a:rPr>
              <a:t> با رنگ برند رقیب تفاوت آشکار داشته باشند.</a:t>
            </a:r>
            <a:endPar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endParaRPr>
          </a:p>
        </p:txBody>
      </p:sp>
      <p:pic>
        <p:nvPicPr>
          <p:cNvPr id="5" name="Picture 4">
            <a:extLst>
              <a:ext uri="{FF2B5EF4-FFF2-40B4-BE49-F238E27FC236}">
                <a16:creationId xmlns:a16="http://schemas.microsoft.com/office/drawing/2014/main" id="{76D65F5D-7E1E-4EE5-969B-AE55124C1A03}"/>
              </a:ext>
            </a:extLst>
          </p:cNvPr>
          <p:cNvPicPr>
            <a:picLocks noChangeAspect="1"/>
          </p:cNvPicPr>
          <p:nvPr/>
        </p:nvPicPr>
        <p:blipFill>
          <a:blip r:embed="rId3"/>
          <a:stretch>
            <a:fillRect/>
          </a:stretch>
        </p:blipFill>
        <p:spPr>
          <a:xfrm>
            <a:off x="0" y="5583826"/>
            <a:ext cx="1694835" cy="1274174"/>
          </a:xfrm>
          <a:prstGeom prst="rect">
            <a:avLst/>
          </a:prstGeom>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95AE94-EA89-47F1-8365-84ED0E29556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2328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818145" y="487425"/>
            <a:ext cx="11054956" cy="665995"/>
          </a:xfrm>
          <a:prstGeom prst="rect">
            <a:avLst/>
          </a:prstGeom>
          <a:noFill/>
          <a:scene3d>
            <a:camera prst="orthographicFront"/>
            <a:lightRig rig="threePt" dir="t"/>
          </a:scene3d>
          <a:sp3d prstMaterial="matte"/>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32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Times New Roman" panose="02020603050405020304" pitchFamily="18" charset="0"/>
                <a:ea typeface="+mn-ea"/>
                <a:cs typeface="B Nazanin" pitchFamily="2" charset="-78"/>
              </a:rPr>
              <a:t>توضیحات:</a:t>
            </a:r>
          </a:p>
        </p:txBody>
      </p:sp>
      <p:sp>
        <p:nvSpPr>
          <p:cNvPr id="12" name="Rectangle 2"/>
          <p:cNvSpPr>
            <a:spLocks noChangeArrowheads="1"/>
          </p:cNvSpPr>
          <p:nvPr/>
        </p:nvSpPr>
        <p:spPr bwMode="auto">
          <a:xfrm>
            <a:off x="818146"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Rectangle 14">
            <a:extLst>
              <a:ext uri="{FF2B5EF4-FFF2-40B4-BE49-F238E27FC236}">
                <a16:creationId xmlns:a16="http://schemas.microsoft.com/office/drawing/2014/main" id="{417FD7DC-E950-4FA6-8B07-30C9EE4ABA0F}"/>
              </a:ext>
            </a:extLst>
          </p:cNvPr>
          <p:cNvSpPr/>
          <p:nvPr/>
        </p:nvSpPr>
        <p:spPr>
          <a:xfrm>
            <a:off x="1249959" y="2169022"/>
            <a:ext cx="10150857" cy="2677656"/>
          </a:xfrm>
          <a:prstGeom prst="rect">
            <a:avLst/>
          </a:prstGeom>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rPr>
              <a:t>ساختار فرم های </a:t>
            </a:r>
            <a:r>
              <a:rPr kumimoji="0" lang="fa-IR" sz="2800" b="1" i="0" u="none" strike="noStrike" kern="1200" cap="none" spc="0" normalizeH="0" baseline="0" noProof="0" dirty="0" err="1">
                <a:ln>
                  <a:noFill/>
                </a:ln>
                <a:solidFill>
                  <a:prstClr val="black"/>
                </a:solidFill>
                <a:effectLst/>
                <a:uLnTx/>
                <a:uFillTx/>
                <a:latin typeface="Calibri"/>
                <a:ea typeface="+mn-ea"/>
                <a:cs typeface="B Nazanin" pitchFamily="2" charset="-78"/>
              </a:rPr>
              <a:t>گرافیکی</a:t>
            </a:r>
            <a:r>
              <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rPr>
              <a:t> و عکس ها:</a:t>
            </a:r>
          </a:p>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rPr>
              <a:t>هر بیننده ای به طور ناخودآگاه تفاوت میان یک چهارگوش ساده و </a:t>
            </a:r>
            <a:r>
              <a:rPr kumimoji="0" lang="fa-IR" sz="2800" b="0" i="0" u="none" strike="noStrike" kern="1200" cap="none" spc="0" normalizeH="0" baseline="0" noProof="0" dirty="0" err="1">
                <a:ln>
                  <a:noFill/>
                </a:ln>
                <a:solidFill>
                  <a:prstClr val="black"/>
                </a:solidFill>
                <a:effectLst/>
                <a:uLnTx/>
                <a:uFillTx/>
                <a:latin typeface="Calibri"/>
                <a:ea typeface="+mn-ea"/>
                <a:cs typeface="B Nazanin" pitchFamily="2" charset="-78"/>
              </a:rPr>
              <a:t>چهارگوشی</a:t>
            </a:r>
            <a:r>
              <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rPr>
              <a:t> که گوشه های آن زاویه دارد را درک می کند و اگر برندی در </a:t>
            </a:r>
            <a:r>
              <a:rPr kumimoji="0" lang="fa-IR" sz="2800" b="0" i="0" u="none" strike="noStrike" kern="1200" cap="none" spc="0" normalizeH="0" baseline="0" noProof="0" dirty="0" err="1">
                <a:ln>
                  <a:noFill/>
                </a:ln>
                <a:solidFill>
                  <a:prstClr val="black"/>
                </a:solidFill>
                <a:effectLst/>
                <a:uLnTx/>
                <a:uFillTx/>
                <a:latin typeface="Calibri"/>
                <a:ea typeface="+mn-ea"/>
                <a:cs typeface="B Nazanin" pitchFamily="2" charset="-78"/>
              </a:rPr>
              <a:t>تصاویرش</a:t>
            </a:r>
            <a:r>
              <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rPr>
              <a:t> چنین نوع چهارگوش را به طور مداوم استفاده کند، قطعا بیننده تفاوت ظاهری آن را با دیگران احساس می کند. این یکی از هزاران </a:t>
            </a:r>
            <a:r>
              <a:rPr kumimoji="0" lang="fa-IR" sz="2800" b="0" i="0" u="none" strike="noStrike" kern="1200" cap="none" spc="0" normalizeH="0" baseline="0" noProof="0" dirty="0" err="1">
                <a:ln>
                  <a:noFill/>
                </a:ln>
                <a:solidFill>
                  <a:prstClr val="black"/>
                </a:solidFill>
                <a:effectLst/>
                <a:uLnTx/>
                <a:uFillTx/>
                <a:latin typeface="Calibri"/>
                <a:ea typeface="+mn-ea"/>
                <a:cs typeface="B Nazanin" pitchFamily="2" charset="-78"/>
              </a:rPr>
              <a:t>فرمی</a:t>
            </a:r>
            <a:r>
              <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rPr>
              <a:t> است که می توان برای یک برند تعریف کرد.</a:t>
            </a:r>
          </a:p>
        </p:txBody>
      </p:sp>
      <p:pic>
        <p:nvPicPr>
          <p:cNvPr id="5" name="Picture 4">
            <a:extLst>
              <a:ext uri="{FF2B5EF4-FFF2-40B4-BE49-F238E27FC236}">
                <a16:creationId xmlns:a16="http://schemas.microsoft.com/office/drawing/2014/main" id="{76D65F5D-7E1E-4EE5-969B-AE55124C1A03}"/>
              </a:ext>
            </a:extLst>
          </p:cNvPr>
          <p:cNvPicPr>
            <a:picLocks noChangeAspect="1"/>
          </p:cNvPicPr>
          <p:nvPr/>
        </p:nvPicPr>
        <p:blipFill>
          <a:blip r:embed="rId3"/>
          <a:stretch>
            <a:fillRect/>
          </a:stretch>
        </p:blipFill>
        <p:spPr>
          <a:xfrm>
            <a:off x="0" y="5583826"/>
            <a:ext cx="1694835" cy="1274174"/>
          </a:xfrm>
          <a:prstGeom prst="rect">
            <a:avLst/>
          </a:prstGeom>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95AE94-EA89-47F1-8365-84ED0E29556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66939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818145" y="487425"/>
            <a:ext cx="11054956" cy="665995"/>
          </a:xfrm>
          <a:prstGeom prst="rect">
            <a:avLst/>
          </a:prstGeom>
          <a:noFill/>
          <a:scene3d>
            <a:camera prst="orthographicFront"/>
            <a:lightRig rig="threePt" dir="t"/>
          </a:scene3d>
          <a:sp3d prstMaterial="matte"/>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32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Times New Roman" panose="02020603050405020304" pitchFamily="18" charset="0"/>
                <a:ea typeface="+mn-ea"/>
                <a:cs typeface="B Nazanin" pitchFamily="2" charset="-78"/>
              </a:rPr>
              <a:t>توضیحات:</a:t>
            </a:r>
          </a:p>
        </p:txBody>
      </p:sp>
      <p:sp>
        <p:nvSpPr>
          <p:cNvPr id="12" name="Rectangle 2"/>
          <p:cNvSpPr>
            <a:spLocks noChangeArrowheads="1"/>
          </p:cNvSpPr>
          <p:nvPr/>
        </p:nvSpPr>
        <p:spPr bwMode="auto">
          <a:xfrm>
            <a:off x="818146"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Rectangle 14">
            <a:extLst>
              <a:ext uri="{FF2B5EF4-FFF2-40B4-BE49-F238E27FC236}">
                <a16:creationId xmlns:a16="http://schemas.microsoft.com/office/drawing/2014/main" id="{417FD7DC-E950-4FA6-8B07-30C9EE4ABA0F}"/>
              </a:ext>
            </a:extLst>
          </p:cNvPr>
          <p:cNvSpPr/>
          <p:nvPr/>
        </p:nvSpPr>
        <p:spPr>
          <a:xfrm>
            <a:off x="1249959" y="2169022"/>
            <a:ext cx="10150857" cy="2677656"/>
          </a:xfrm>
          <a:prstGeom prst="rect">
            <a:avLst/>
          </a:prstGeom>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rPr>
              <a:t>ساختار فرم های </a:t>
            </a:r>
            <a:r>
              <a:rPr kumimoji="0" lang="fa-IR" sz="2800" b="1" i="0" u="none" strike="noStrike" kern="1200" cap="none" spc="0" normalizeH="0" baseline="0" noProof="0" dirty="0" err="1">
                <a:ln>
                  <a:noFill/>
                </a:ln>
                <a:solidFill>
                  <a:prstClr val="black"/>
                </a:solidFill>
                <a:effectLst/>
                <a:uLnTx/>
                <a:uFillTx/>
                <a:latin typeface="Calibri"/>
                <a:ea typeface="+mn-ea"/>
                <a:cs typeface="B Nazanin" pitchFamily="2" charset="-78"/>
              </a:rPr>
              <a:t>گرافیکی</a:t>
            </a:r>
            <a:r>
              <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rPr>
              <a:t> و عکس ها:</a:t>
            </a:r>
          </a:p>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fa-IR" sz="2800" b="1" i="0" u="none" strike="noStrike" kern="1200" cap="none" spc="0" normalizeH="0" baseline="0" noProof="0" dirty="0">
              <a:ln>
                <a:noFill/>
              </a:ln>
              <a:solidFill>
                <a:prstClr val="black"/>
              </a:solidFill>
              <a:effectLst/>
              <a:uLnTx/>
              <a:uFillTx/>
              <a:latin typeface="Calibri"/>
              <a:ea typeface="+mn-ea"/>
              <a:cs typeface="B Nazanin" pitchFamily="2" charset="-78"/>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rPr>
              <a:t>ساختارهای </a:t>
            </a:r>
            <a:r>
              <a:rPr kumimoji="0" lang="fa-IR" sz="2800" b="0" i="0" u="none" strike="noStrike" kern="1200" cap="none" spc="0" normalizeH="0" baseline="0" noProof="0" dirty="0" err="1">
                <a:ln>
                  <a:noFill/>
                </a:ln>
                <a:solidFill>
                  <a:prstClr val="black"/>
                </a:solidFill>
                <a:effectLst/>
                <a:uLnTx/>
                <a:uFillTx/>
                <a:latin typeface="Calibri"/>
                <a:ea typeface="+mn-ea"/>
                <a:cs typeface="B Nazanin" pitchFamily="2" charset="-78"/>
              </a:rPr>
              <a:t>گرافیکی</a:t>
            </a:r>
            <a:r>
              <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rPr>
              <a:t> صرفا به فرم ها و شکل آن ها محدود </a:t>
            </a:r>
            <a:r>
              <a:rPr kumimoji="0" lang="fa-IR" sz="2800" b="0" i="0" u="none" strike="noStrike" kern="1200" cap="none" spc="0" normalizeH="0" baseline="0" noProof="0" dirty="0" err="1">
                <a:ln>
                  <a:noFill/>
                </a:ln>
                <a:solidFill>
                  <a:prstClr val="black"/>
                </a:solidFill>
                <a:effectLst/>
                <a:uLnTx/>
                <a:uFillTx/>
                <a:latin typeface="Calibri"/>
                <a:ea typeface="+mn-ea"/>
                <a:cs typeface="B Nazanin" pitchFamily="2" charset="-78"/>
              </a:rPr>
              <a:t>نمی</a:t>
            </a:r>
            <a:r>
              <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rPr>
              <a:t> شوند و ترکیب آن ها در یک صفحه و نوع چیدمان آن ها نیز می تواند از سایر برند ها متمایز باشد.</a:t>
            </a:r>
          </a:p>
          <a:p>
            <a:pPr marL="0" marR="0" lvl="0" indent="0" algn="just" defTabSz="914400" rtl="1" eaLnBrk="1" fontAlgn="auto" latinLnBrk="0" hangingPunct="1">
              <a:lnSpc>
                <a:spcPct val="100000"/>
              </a:lnSpc>
              <a:spcBef>
                <a:spcPts val="0"/>
              </a:spcBef>
              <a:spcAft>
                <a:spcPts val="0"/>
              </a:spcAft>
              <a:buClrTx/>
              <a:buSzTx/>
              <a:buFontTx/>
              <a:buNone/>
              <a:tabLst/>
              <a:defRPr/>
            </a:pPr>
            <a:r>
              <a:rPr lang="fa-IR" sz="2800" dirty="0">
                <a:solidFill>
                  <a:prstClr val="black"/>
                </a:solidFill>
                <a:latin typeface="Calibri"/>
                <a:cs typeface="B Nazanin" pitchFamily="2" charset="-78"/>
              </a:rPr>
              <a:t>همچین </a:t>
            </a:r>
            <a:r>
              <a:rPr lang="fa-IR" sz="2800" dirty="0" err="1">
                <a:solidFill>
                  <a:prstClr val="black"/>
                </a:solidFill>
                <a:latin typeface="Calibri"/>
                <a:cs typeface="B Nazanin" pitchFamily="2" charset="-78"/>
              </a:rPr>
              <a:t>فونتی</a:t>
            </a:r>
            <a:r>
              <a:rPr lang="fa-IR" sz="2800" dirty="0">
                <a:solidFill>
                  <a:prstClr val="black"/>
                </a:solidFill>
                <a:latin typeface="Calibri"/>
                <a:cs typeface="B Nazanin" pitchFamily="2" charset="-78"/>
              </a:rPr>
              <a:t> که برای نوشتار یک برند استفاده می شود نیز باید در تمام طراحی های آن یکسان باشد.</a:t>
            </a:r>
            <a:endParaRPr kumimoji="0" lang="fa-IR" sz="2800" b="0" i="0" u="none" strike="noStrike" kern="1200" cap="none" spc="0" normalizeH="0" baseline="0" noProof="0" dirty="0">
              <a:ln>
                <a:noFill/>
              </a:ln>
              <a:solidFill>
                <a:prstClr val="black"/>
              </a:solidFill>
              <a:effectLst/>
              <a:uLnTx/>
              <a:uFillTx/>
              <a:latin typeface="Calibri"/>
              <a:ea typeface="+mn-ea"/>
              <a:cs typeface="B Nazanin" pitchFamily="2" charset="-78"/>
            </a:endParaRPr>
          </a:p>
        </p:txBody>
      </p:sp>
      <p:pic>
        <p:nvPicPr>
          <p:cNvPr id="5" name="Picture 4">
            <a:extLst>
              <a:ext uri="{FF2B5EF4-FFF2-40B4-BE49-F238E27FC236}">
                <a16:creationId xmlns:a16="http://schemas.microsoft.com/office/drawing/2014/main" id="{76D65F5D-7E1E-4EE5-969B-AE55124C1A03}"/>
              </a:ext>
            </a:extLst>
          </p:cNvPr>
          <p:cNvPicPr>
            <a:picLocks noChangeAspect="1"/>
          </p:cNvPicPr>
          <p:nvPr/>
        </p:nvPicPr>
        <p:blipFill>
          <a:blip r:embed="rId3"/>
          <a:stretch>
            <a:fillRect/>
          </a:stretch>
        </p:blipFill>
        <p:spPr>
          <a:xfrm>
            <a:off x="0" y="5583826"/>
            <a:ext cx="1694835" cy="1274174"/>
          </a:xfrm>
          <a:prstGeom prst="rect">
            <a:avLst/>
          </a:prstGeom>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95AE94-EA89-47F1-8365-84ED0E29556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14597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8209</TotalTime>
  <Words>861</Words>
  <Application>Microsoft Office PowerPoint</Application>
  <PresentationFormat>Widescreen</PresentationFormat>
  <Paragraphs>101</Paragraphs>
  <Slides>16</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Afshin Ziyaee</dc:creator>
  <cp:lastModifiedBy>SKY</cp:lastModifiedBy>
  <cp:revision>480</cp:revision>
  <dcterms:created xsi:type="dcterms:W3CDTF">2014-11-02T14:55:26Z</dcterms:created>
  <dcterms:modified xsi:type="dcterms:W3CDTF">2021-04-01T16:22:56Z</dcterms:modified>
</cp:coreProperties>
</file>